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E902B-B109-EB6C-E981-2D6CD359CA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35E67BB-44BB-9C41-A903-4301FBE84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CF59E74-497B-BAB5-4BE3-451218E60316}"/>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5" name="Marcador de pie de página 4">
            <a:extLst>
              <a:ext uri="{FF2B5EF4-FFF2-40B4-BE49-F238E27FC236}">
                <a16:creationId xmlns:a16="http://schemas.microsoft.com/office/drawing/2014/main" id="{CF7BAB87-49E8-703E-DF02-D9CA535ED13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FA426A0-9A66-AE01-1839-D43EAB937928}"/>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35373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7E3E2-4F36-88B9-9774-E179F6BB6F9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1057EFD-647E-AFE4-D94C-05C26C88C61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E8B3FBC-2B7E-FA50-B485-D65CF3E57D6D}"/>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5" name="Marcador de pie de página 4">
            <a:extLst>
              <a:ext uri="{FF2B5EF4-FFF2-40B4-BE49-F238E27FC236}">
                <a16:creationId xmlns:a16="http://schemas.microsoft.com/office/drawing/2014/main" id="{B27123EE-46CE-42AE-A20F-A612F79343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B34E78-ABD6-47CB-62F0-C980063657FE}"/>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139916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8975A02-D24A-3886-4301-917D865281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CF0CACF-1E78-F862-0406-00D9343BCC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10090D6-FEF7-B43D-14DF-51D118D798DD}"/>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5" name="Marcador de pie de página 4">
            <a:extLst>
              <a:ext uri="{FF2B5EF4-FFF2-40B4-BE49-F238E27FC236}">
                <a16:creationId xmlns:a16="http://schemas.microsoft.com/office/drawing/2014/main" id="{0E81BD74-7AD4-5329-D359-FA4238F8893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3FEB65-5C06-32FF-8CB2-A56F225B2DD8}"/>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40498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64D0B-9B5F-789C-DA99-AA2D6A1E387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F35A1CB-1F56-4106-2E47-0D4E8DE332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2C70843-ECB6-3B2E-E9F6-03BEB7635EB0}"/>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5" name="Marcador de pie de página 4">
            <a:extLst>
              <a:ext uri="{FF2B5EF4-FFF2-40B4-BE49-F238E27FC236}">
                <a16:creationId xmlns:a16="http://schemas.microsoft.com/office/drawing/2014/main" id="{4C50F10D-D207-A612-F132-277AFD1359E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651BAD4-B413-BB9E-ACD6-D598ACD27F25}"/>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31917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A93CF-65B5-FBAA-85C8-CD7F77726D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F2093B1-0C23-179A-C3A7-730D385B9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AD324DE-269D-94E1-4627-1457F591D134}"/>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5" name="Marcador de pie de página 4">
            <a:extLst>
              <a:ext uri="{FF2B5EF4-FFF2-40B4-BE49-F238E27FC236}">
                <a16:creationId xmlns:a16="http://schemas.microsoft.com/office/drawing/2014/main" id="{F7405BF7-2916-3CF6-517A-7451ADB8190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F1DC5C-CC38-39EE-7DB9-4A2CB8BDFA5A}"/>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333421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B9D99-BF7A-B6EC-12FB-A318ABD7E8C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9054809-51A1-E01F-D075-8AEB322E9E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1F664CB-C681-AEDC-4106-FEDE061CE2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0FF433A-F88D-72C7-4F42-140496548648}"/>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6" name="Marcador de pie de página 5">
            <a:extLst>
              <a:ext uri="{FF2B5EF4-FFF2-40B4-BE49-F238E27FC236}">
                <a16:creationId xmlns:a16="http://schemas.microsoft.com/office/drawing/2014/main" id="{702CF8CE-352A-C6B0-8FE7-91E8BA20717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E9C769F-DFB0-E431-3039-30E53A38C463}"/>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313020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A2EDC-9B57-B69B-9542-3DABF1057D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8BB78FF-A70C-76D8-B311-244426177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793FACE-AF95-6FEE-1B98-FCC1B80615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536E673-90E5-66C1-A6D2-7CFB700BE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89EBE4-3C4B-BAD3-4B5E-565EE3B6FE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AC7536A-7B01-A3FE-5D9E-8DDF22EBE9A8}"/>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8" name="Marcador de pie de página 7">
            <a:extLst>
              <a:ext uri="{FF2B5EF4-FFF2-40B4-BE49-F238E27FC236}">
                <a16:creationId xmlns:a16="http://schemas.microsoft.com/office/drawing/2014/main" id="{97660673-5CA8-AAA3-E154-3E3F871EAF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1ABFAE5-C3DE-F492-3EFD-F8ADB5F651D1}"/>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96763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014B9-13DA-AA08-E65B-7732CF5964A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B3EFB4C-6605-ED26-A339-33FE0DDD4326}"/>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4" name="Marcador de pie de página 3">
            <a:extLst>
              <a:ext uri="{FF2B5EF4-FFF2-40B4-BE49-F238E27FC236}">
                <a16:creationId xmlns:a16="http://schemas.microsoft.com/office/drawing/2014/main" id="{02C96910-6234-8718-B277-BB076D5B03E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31A4558-8662-03D1-950A-97FEDA0854E0}"/>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1556111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1B63DA-DE4E-5B2B-991A-42896A9F5156}"/>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3" name="Marcador de pie de página 2">
            <a:extLst>
              <a:ext uri="{FF2B5EF4-FFF2-40B4-BE49-F238E27FC236}">
                <a16:creationId xmlns:a16="http://schemas.microsoft.com/office/drawing/2014/main" id="{E627AA31-4A0F-F195-A454-D7A7C4ED3AE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3435E43-04C5-6997-9839-241887EEE27A}"/>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79614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D10B7-620E-F1BF-3621-0FE4388E45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2E5D1ED-E9B3-ACE0-B4D7-D2705998D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03D9CA1-D67D-0702-DFE6-7806CBE71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B48F33-D2CA-9628-D9D4-ABC436AB8A76}"/>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6" name="Marcador de pie de página 5">
            <a:extLst>
              <a:ext uri="{FF2B5EF4-FFF2-40B4-BE49-F238E27FC236}">
                <a16:creationId xmlns:a16="http://schemas.microsoft.com/office/drawing/2014/main" id="{81B97157-4458-D56E-F60B-AC7DA15B9A2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D35480D-F860-64B5-D8C1-3BFBACFE7F09}"/>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258109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BA059-6052-B7C7-9109-B4D86ABCD9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3FE586A-1B78-3703-205D-17585F0B4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5652267-9BA0-3D78-615A-FD42013B5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9B77B5-A55C-D282-31D7-22EFA6384461}"/>
              </a:ext>
            </a:extLst>
          </p:cNvPr>
          <p:cNvSpPr>
            <a:spLocks noGrp="1"/>
          </p:cNvSpPr>
          <p:nvPr>
            <p:ph type="dt" sz="half" idx="10"/>
          </p:nvPr>
        </p:nvSpPr>
        <p:spPr/>
        <p:txBody>
          <a:bodyPr/>
          <a:lstStyle/>
          <a:p>
            <a:fld id="{6D1624B5-BDD2-49AE-9399-36480CD423A4}" type="datetimeFigureOut">
              <a:rPr lang="es-MX" smtClean="0"/>
              <a:t>27/11/2023</a:t>
            </a:fld>
            <a:endParaRPr lang="es-MX"/>
          </a:p>
        </p:txBody>
      </p:sp>
      <p:sp>
        <p:nvSpPr>
          <p:cNvPr id="6" name="Marcador de pie de página 5">
            <a:extLst>
              <a:ext uri="{FF2B5EF4-FFF2-40B4-BE49-F238E27FC236}">
                <a16:creationId xmlns:a16="http://schemas.microsoft.com/office/drawing/2014/main" id="{C7D749F8-15CC-DBF9-A5F8-7FC44742793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B838454-9DB2-7FEA-F098-BAE61F72B4B4}"/>
              </a:ext>
            </a:extLst>
          </p:cNvPr>
          <p:cNvSpPr>
            <a:spLocks noGrp="1"/>
          </p:cNvSpPr>
          <p:nvPr>
            <p:ph type="sldNum" sz="quarter" idx="12"/>
          </p:nvPr>
        </p:nvSpPr>
        <p:spPr/>
        <p:txBody>
          <a:bodyPr/>
          <a:lstStyle/>
          <a:p>
            <a:fld id="{C564A268-BDBD-40F8-A41B-840E911DD7E1}" type="slidenum">
              <a:rPr lang="es-MX" smtClean="0"/>
              <a:t>‹Nº›</a:t>
            </a:fld>
            <a:endParaRPr lang="es-MX"/>
          </a:p>
        </p:txBody>
      </p:sp>
    </p:spTree>
    <p:extLst>
      <p:ext uri="{BB962C8B-B14F-4D97-AF65-F5344CB8AC3E}">
        <p14:creationId xmlns:p14="http://schemas.microsoft.com/office/powerpoint/2010/main" val="1526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5046EC-FCB4-836A-A241-B9163589A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821E5FC-B75C-6124-5ACD-DB2096080D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70468E6-E6AB-6601-C178-580B74AA7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624B5-BDD2-49AE-9399-36480CD423A4}" type="datetimeFigureOut">
              <a:rPr lang="es-MX" smtClean="0"/>
              <a:t>27/11/2023</a:t>
            </a:fld>
            <a:endParaRPr lang="es-MX"/>
          </a:p>
        </p:txBody>
      </p:sp>
      <p:sp>
        <p:nvSpPr>
          <p:cNvPr id="5" name="Marcador de pie de página 4">
            <a:extLst>
              <a:ext uri="{FF2B5EF4-FFF2-40B4-BE49-F238E27FC236}">
                <a16:creationId xmlns:a16="http://schemas.microsoft.com/office/drawing/2014/main" id="{CA2C2D27-12CA-F893-6182-5A10C2D40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0DBE51-2BCD-8015-84D8-40D15044C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4A268-BDBD-40F8-A41B-840E911DD7E1}" type="slidenum">
              <a:rPr lang="es-MX" smtClean="0"/>
              <a:t>‹Nº›</a:t>
            </a:fld>
            <a:endParaRPr lang="es-MX"/>
          </a:p>
        </p:txBody>
      </p:sp>
    </p:spTree>
    <p:extLst>
      <p:ext uri="{BB962C8B-B14F-4D97-AF65-F5344CB8AC3E}">
        <p14:creationId xmlns:p14="http://schemas.microsoft.com/office/powerpoint/2010/main" val="298848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8">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ACEP México - 1er. Cuatrimestre Licenciatura en Enfermería">
            <a:extLst>
              <a:ext uri="{FF2B5EF4-FFF2-40B4-BE49-F238E27FC236}">
                <a16:creationId xmlns:a16="http://schemas.microsoft.com/office/drawing/2014/main" id="{195317B5-9F07-EBB7-15CE-43949647710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13278"/>
          <a:stretch/>
        </p:blipFill>
        <p:spPr bwMode="auto">
          <a:xfrm>
            <a:off x="4283902" y="10"/>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1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D8D2543-A182-6EA0-59FD-78E19525561C}"/>
              </a:ext>
            </a:extLst>
          </p:cNvPr>
          <p:cNvSpPr>
            <a:spLocks noGrp="1"/>
          </p:cNvSpPr>
          <p:nvPr>
            <p:ph type="ctrTitle"/>
          </p:nvPr>
        </p:nvSpPr>
        <p:spPr>
          <a:xfrm>
            <a:off x="728663" y="1115219"/>
            <a:ext cx="5505449" cy="2387600"/>
          </a:xfrm>
        </p:spPr>
        <p:txBody>
          <a:bodyPr>
            <a:normAutofit/>
          </a:bodyPr>
          <a:lstStyle/>
          <a:p>
            <a:pPr algn="l"/>
            <a:r>
              <a:rPr lang="es-MX" sz="5000">
                <a:solidFill>
                  <a:schemeClr val="bg1"/>
                </a:solidFill>
              </a:rPr>
              <a:t>MEDICINA LEGAL</a:t>
            </a:r>
          </a:p>
        </p:txBody>
      </p:sp>
      <p:cxnSp>
        <p:nvCxnSpPr>
          <p:cNvPr id="38" name="Straight Connector 1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ubtítulo 2">
            <a:extLst>
              <a:ext uri="{FF2B5EF4-FFF2-40B4-BE49-F238E27FC236}">
                <a16:creationId xmlns:a16="http://schemas.microsoft.com/office/drawing/2014/main" id="{C9EB0C72-89FE-2968-E628-F9B237381683}"/>
              </a:ext>
            </a:extLst>
          </p:cNvPr>
          <p:cNvSpPr txBox="1">
            <a:spLocks noGrp="1"/>
          </p:cNvSpPr>
          <p:nvPr>
            <p:ph type="subTitle" idx="1"/>
          </p:nvPr>
        </p:nvSpPr>
        <p:spPr>
          <a:xfrm>
            <a:off x="728662" y="3902075"/>
            <a:ext cx="6525577" cy="1655763"/>
          </a:xfrm>
          <a:prstGeom prst="rect">
            <a:avLst/>
          </a:prstGeom>
          <a:noFill/>
        </p:spPr>
        <p:txBody>
          <a:bodyPr rtlCol="0" anchor="t">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400" b="1" dirty="0">
                <a:solidFill>
                  <a:schemeClr val="bg2"/>
                </a:solidFill>
                <a:latin typeface="Amasis MT Pro" panose="02040504050005020304" pitchFamily="18" charset="0"/>
              </a:rPr>
              <a:t>PROFRA: MARIA DE LOS ANGELES VILLAVICENCIO PICHARDO</a:t>
            </a:r>
          </a:p>
          <a:p>
            <a:pPr algn="ctr"/>
            <a:r>
              <a:rPr lang="es-MX" sz="2400" b="1" dirty="0">
                <a:solidFill>
                  <a:schemeClr val="bg2"/>
                </a:solidFill>
                <a:latin typeface="Amasis MT Pro" panose="02040504050005020304" pitchFamily="18" charset="0"/>
              </a:rPr>
              <a:t>TEMA: LA CRIMINALISTICA COMO AUXILIAR DE LA MEDICINA LEGAL</a:t>
            </a:r>
          </a:p>
          <a:p>
            <a:r>
              <a:rPr lang="es-MX" sz="2400" b="1" dirty="0">
                <a:solidFill>
                  <a:schemeClr val="bg2"/>
                </a:solidFill>
                <a:latin typeface="Amasis MT Pro" panose="02040504050005020304" pitchFamily="18" charset="0"/>
              </a:rPr>
              <a:t>2do Bimestre</a:t>
            </a:r>
          </a:p>
        </p:txBody>
      </p:sp>
    </p:spTree>
    <p:extLst>
      <p:ext uri="{BB962C8B-B14F-4D97-AF65-F5344CB8AC3E}">
        <p14:creationId xmlns:p14="http://schemas.microsoft.com/office/powerpoint/2010/main" val="15388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4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4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Glosario de términos de Medicina Legal y Ciencias Forenses – SNMLCF">
            <a:extLst>
              <a:ext uri="{FF2B5EF4-FFF2-40B4-BE49-F238E27FC236}">
                <a16:creationId xmlns:a16="http://schemas.microsoft.com/office/drawing/2014/main" id="{B54FA06A-1524-67E4-3938-89981A1247C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1144" r="27523" b="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A1C4A7-BB61-B557-C485-3CB4A9911D61}"/>
              </a:ext>
            </a:extLst>
          </p:cNvPr>
          <p:cNvSpPr>
            <a:spLocks noGrp="1"/>
          </p:cNvSpPr>
          <p:nvPr>
            <p:ph type="title"/>
          </p:nvPr>
        </p:nvSpPr>
        <p:spPr>
          <a:xfrm>
            <a:off x="838343" y="365125"/>
            <a:ext cx="9945071" cy="1325563"/>
          </a:xfrm>
        </p:spPr>
        <p:txBody>
          <a:bodyPr>
            <a:normAutofit/>
          </a:bodyPr>
          <a:lstStyle/>
          <a:p>
            <a:pPr algn="ctr"/>
            <a:r>
              <a:rPr lang="es-MX" dirty="0">
                <a:solidFill>
                  <a:srgbClr val="FFFFFF"/>
                </a:solidFill>
              </a:rPr>
              <a:t>ACERCA DE LAS IMÁGENES PRESENTADAS EN LOS DOCUMENTOS EN PLATAFORMA</a:t>
            </a:r>
          </a:p>
        </p:txBody>
      </p:sp>
      <p:sp>
        <p:nvSpPr>
          <p:cNvPr id="3" name="Marcador de contenido 2">
            <a:extLst>
              <a:ext uri="{FF2B5EF4-FFF2-40B4-BE49-F238E27FC236}">
                <a16:creationId xmlns:a16="http://schemas.microsoft.com/office/drawing/2014/main" id="{212517AB-F361-0AAE-CDA8-C5B2A66DFC76}"/>
              </a:ext>
            </a:extLst>
          </p:cNvPr>
          <p:cNvSpPr>
            <a:spLocks noGrp="1"/>
          </p:cNvSpPr>
          <p:nvPr>
            <p:ph idx="1"/>
          </p:nvPr>
        </p:nvSpPr>
        <p:spPr>
          <a:xfrm>
            <a:off x="361167" y="2032636"/>
            <a:ext cx="6185820" cy="4460239"/>
          </a:xfrm>
        </p:spPr>
        <p:txBody>
          <a:bodyPr>
            <a:normAutofit/>
          </a:bodyPr>
          <a:lstStyle/>
          <a:p>
            <a:pPr algn="just"/>
            <a:endParaRPr lang="es-MX" sz="2000" b="0" i="0" dirty="0">
              <a:solidFill>
                <a:srgbClr val="FFFFFF"/>
              </a:solidFill>
              <a:effectLst/>
              <a:latin typeface="Söhne"/>
            </a:endParaRPr>
          </a:p>
          <a:p>
            <a:pPr marL="0" indent="0" algn="just">
              <a:buNone/>
            </a:pPr>
            <a:r>
              <a:rPr lang="es-MX" sz="1800" dirty="0">
                <a:solidFill>
                  <a:srgbClr val="FFFFFF"/>
                </a:solidFill>
              </a:rPr>
              <a:t>SE DEBERÁ DE ENTREGAR EL TRABAJO ILUSTRADO CON TOMAS FOTOGRÁFICAS LAS CUALES DEBERÁN DE TENER LOS SIGUIENTES REQUISITOS.</a:t>
            </a:r>
          </a:p>
          <a:p>
            <a:pPr marL="0" indent="0" algn="just">
              <a:buNone/>
            </a:pPr>
            <a:r>
              <a:rPr lang="es-MX" sz="1800" dirty="0">
                <a:solidFill>
                  <a:srgbClr val="FFFFFF"/>
                </a:solidFill>
              </a:rPr>
              <a:t>- TAMAÑO DE 10X15 CM.</a:t>
            </a:r>
          </a:p>
          <a:p>
            <a:pPr marL="0" indent="0" algn="just">
              <a:buNone/>
            </a:pPr>
            <a:r>
              <a:rPr lang="es-MX" sz="1800" dirty="0">
                <a:solidFill>
                  <a:srgbClr val="FFFFFF"/>
                </a:solidFill>
              </a:rPr>
              <a:t>- BAJADAS DIRECTAMENTE DEL EQUIPO O DISPOSITIVO DEL QUE FUERON TOMADAS.</a:t>
            </a:r>
          </a:p>
          <a:p>
            <a:pPr marL="0" indent="0" algn="just">
              <a:buNone/>
            </a:pPr>
            <a:r>
              <a:rPr lang="es-MX" sz="1800" dirty="0">
                <a:solidFill>
                  <a:srgbClr val="FFFFFF"/>
                </a:solidFill>
              </a:rPr>
              <a:t>- NO IMÁGENES DE WHATSAPP PARA NO RESTAR CALIDAD.</a:t>
            </a:r>
          </a:p>
          <a:p>
            <a:pPr marL="0" indent="0" algn="just">
              <a:buNone/>
            </a:pPr>
            <a:r>
              <a:rPr lang="es-MX" sz="1800" dirty="0">
                <a:solidFill>
                  <a:srgbClr val="FFFFFF"/>
                </a:solidFill>
              </a:rPr>
              <a:t>- ADEMÁS LAS FOTOGRAFÍAS DEBERÁN DE CONTAR  CON LOS REQUISITOS TÉCNICOS DE NITIDEZ, ENCUADRE E ILUMINACIÓN</a:t>
            </a:r>
          </a:p>
          <a:p>
            <a:pPr marL="0" indent="0" algn="just">
              <a:buNone/>
            </a:pPr>
            <a:r>
              <a:rPr lang="es-MX" sz="1800" dirty="0">
                <a:solidFill>
                  <a:srgbClr val="FFFFFF"/>
                </a:solidFill>
              </a:rPr>
              <a:t>. EN CASO DE SER REQUERIDA LA IMAGEN DE LOS TRABAJOS ESCOLARES O EVALIACIONES EN CUARTILLAS, DEBERA DE SER ESCANEADO EL DOCUMENTO Y SUBIDO A PLATAFORMA EN UN SOLO ARCHIVO,</a:t>
            </a:r>
          </a:p>
          <a:p>
            <a:pPr marL="0" indent="0" algn="just">
              <a:buNone/>
            </a:pPr>
            <a:endParaRPr lang="es-MX" sz="2000" dirty="0">
              <a:solidFill>
                <a:srgbClr val="FFFFFF"/>
              </a:solidFill>
            </a:endParaRPr>
          </a:p>
        </p:txBody>
      </p:sp>
      <p:pic>
        <p:nvPicPr>
          <p:cNvPr id="3074" name="Picture 2" descr="Este jueves en Chillán la PDI dará inicio al seminario internacional de  criminalística">
            <a:extLst>
              <a:ext uri="{FF2B5EF4-FFF2-40B4-BE49-F238E27FC236}">
                <a16:creationId xmlns:a16="http://schemas.microsoft.com/office/drawing/2014/main" id="{7DCDCC19-CEB2-F12E-9B9D-6F9D10A19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61" b="-1"/>
          <a:stretch/>
        </p:blipFill>
        <p:spPr bwMode="auto">
          <a:xfrm>
            <a:off x="6908134" y="181209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07384BA-B884-EB63-2BF8-B428B9CB6C35}"/>
              </a:ext>
            </a:extLst>
          </p:cNvPr>
          <p:cNvPicPr>
            <a:picLocks noChangeAspect="1"/>
          </p:cNvPicPr>
          <p:nvPr/>
        </p:nvPicPr>
        <p:blipFill>
          <a:blip r:embed="rId4"/>
          <a:stretch>
            <a:fillRect/>
          </a:stretch>
        </p:blipFill>
        <p:spPr>
          <a:xfrm>
            <a:off x="10786462" y="0"/>
            <a:ext cx="1253760" cy="937673"/>
          </a:xfrm>
          <a:prstGeom prst="rect">
            <a:avLst/>
          </a:prstGeom>
        </p:spPr>
      </p:pic>
      <p:sp>
        <p:nvSpPr>
          <p:cNvPr id="6" name="CuadroTexto 5">
            <a:extLst>
              <a:ext uri="{FF2B5EF4-FFF2-40B4-BE49-F238E27FC236}">
                <a16:creationId xmlns:a16="http://schemas.microsoft.com/office/drawing/2014/main" id="{13132938-CFC4-EB0B-7502-1DB7A771962F}"/>
              </a:ext>
            </a:extLst>
          </p:cNvPr>
          <p:cNvSpPr txBox="1"/>
          <p:nvPr/>
        </p:nvSpPr>
        <p:spPr>
          <a:xfrm>
            <a:off x="7688626" y="5874336"/>
            <a:ext cx="4053840" cy="707886"/>
          </a:xfrm>
          <a:prstGeom prst="rect">
            <a:avLst/>
          </a:prstGeom>
          <a:noFill/>
        </p:spPr>
        <p:txBody>
          <a:bodyPr wrap="square" rtlCol="0">
            <a:spAutoFit/>
          </a:bodyPr>
          <a:lstStyle/>
          <a:p>
            <a:pPr algn="ctr"/>
            <a:r>
              <a:rPr lang="es-MX" sz="4000" b="1" dirty="0">
                <a:solidFill>
                  <a:schemeClr val="bg2"/>
                </a:solidFill>
              </a:rPr>
              <a:t>GRACIAS</a:t>
            </a:r>
          </a:p>
        </p:txBody>
      </p:sp>
    </p:spTree>
    <p:extLst>
      <p:ext uri="{BB962C8B-B14F-4D97-AF65-F5344CB8AC3E}">
        <p14:creationId xmlns:p14="http://schemas.microsoft.com/office/powerpoint/2010/main" val="74639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0">
            <a:extLst>
              <a:ext uri="{FF2B5EF4-FFF2-40B4-BE49-F238E27FC236}">
                <a16:creationId xmlns:a16="http://schemas.microsoft.com/office/drawing/2014/main" id="{675FFAD0-2409-47F2-980A-2CF4FFC69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losario de términos de Medicina Legal y Ciencias Forenses – SNMLCF">
            <a:extLst>
              <a:ext uri="{FF2B5EF4-FFF2-40B4-BE49-F238E27FC236}">
                <a16:creationId xmlns:a16="http://schemas.microsoft.com/office/drawing/2014/main" id="{FCB4E395-993C-0AD3-F510-F81A8DB1F04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1144" r="27523" b="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9EFB2E7-BB9F-5E47-E5B0-636173966D3D}"/>
              </a:ext>
            </a:extLst>
          </p:cNvPr>
          <p:cNvSpPr>
            <a:spLocks noGrp="1"/>
          </p:cNvSpPr>
          <p:nvPr>
            <p:ph type="title"/>
          </p:nvPr>
        </p:nvSpPr>
        <p:spPr>
          <a:xfrm>
            <a:off x="841248" y="426720"/>
            <a:ext cx="10506456" cy="1919141"/>
          </a:xfrm>
        </p:spPr>
        <p:txBody>
          <a:bodyPr anchor="b">
            <a:normAutofit/>
          </a:bodyPr>
          <a:lstStyle/>
          <a:p>
            <a:r>
              <a:rPr lang="es-MX" sz="6000" b="1" i="0">
                <a:solidFill>
                  <a:srgbClr val="FFFFFF"/>
                </a:solidFill>
                <a:effectLst/>
                <a:latin typeface="Söhne"/>
              </a:rPr>
              <a:t>Definición y Alcance</a:t>
            </a:r>
            <a:endParaRPr lang="es-MX" sz="6000">
              <a:solidFill>
                <a:srgbClr val="FFFFFF"/>
              </a:solidFill>
            </a:endParaRPr>
          </a:p>
        </p:txBody>
      </p:sp>
      <p:sp>
        <p:nvSpPr>
          <p:cNvPr id="1040" name="Rectangle 103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7A034CCD-DE04-071C-B90A-6997F6E9C87D}"/>
              </a:ext>
            </a:extLst>
          </p:cNvPr>
          <p:cNvSpPr>
            <a:spLocks noGrp="1"/>
          </p:cNvSpPr>
          <p:nvPr>
            <p:ph idx="1"/>
          </p:nvPr>
        </p:nvSpPr>
        <p:spPr>
          <a:xfrm>
            <a:off x="841248" y="3337269"/>
            <a:ext cx="10509504" cy="2905686"/>
          </a:xfrm>
        </p:spPr>
        <p:txBody>
          <a:bodyPr>
            <a:normAutofit/>
          </a:bodyPr>
          <a:lstStyle/>
          <a:p>
            <a:pPr algn="just"/>
            <a:r>
              <a:rPr lang="es-MX" sz="2200" b="0" i="0" dirty="0">
                <a:solidFill>
                  <a:srgbClr val="FFFFFF"/>
                </a:solidFill>
                <a:effectLst/>
                <a:latin typeface="Söhne"/>
              </a:rPr>
              <a:t>La criminalística es una disciplina forense que se encarga del análisis de pruebas y evidencias en el contexto de un crimen. Su objetivo es reconstruir eventos criminales a través de la interpretación científica de los indicios recopilados en </a:t>
            </a:r>
            <a:r>
              <a:rPr lang="es-MX" sz="2200" dirty="0">
                <a:solidFill>
                  <a:srgbClr val="FFFFFF"/>
                </a:solidFill>
                <a:latin typeface="Söhne"/>
              </a:rPr>
              <a:t>el lugar de intervención </a:t>
            </a:r>
            <a:r>
              <a:rPr lang="es-MX" sz="2200" b="0" i="0" dirty="0">
                <a:solidFill>
                  <a:srgbClr val="FFFFFF"/>
                </a:solidFill>
                <a:effectLst/>
                <a:latin typeface="Söhne"/>
              </a:rPr>
              <a:t>. Por otro lado, la medicina legal, como rama de la medicina, se concentra en la aplicación de conocimientos médicos para esclarecer cuestiones legales, especialmente en lo que respecta a la determinación de la causa y manera de la muerte.</a:t>
            </a:r>
          </a:p>
          <a:p>
            <a:endParaRPr lang="es-MX" sz="2200" dirty="0">
              <a:solidFill>
                <a:srgbClr val="FFFFFF"/>
              </a:solidFill>
            </a:endParaRPr>
          </a:p>
        </p:txBody>
      </p:sp>
      <p:pic>
        <p:nvPicPr>
          <p:cNvPr id="4" name="Imagen 3">
            <a:extLst>
              <a:ext uri="{FF2B5EF4-FFF2-40B4-BE49-F238E27FC236}">
                <a16:creationId xmlns:a16="http://schemas.microsoft.com/office/drawing/2014/main" id="{7CA7FDB4-1E1E-0626-E0C1-F15BD74C62E5}"/>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102430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izar resultados médicos mediante rayos x">
            <a:extLst>
              <a:ext uri="{FF2B5EF4-FFF2-40B4-BE49-F238E27FC236}">
                <a16:creationId xmlns:a16="http://schemas.microsoft.com/office/drawing/2014/main" id="{7DE95E1C-4D16-1AFF-A812-6DF7DE071079}"/>
              </a:ext>
            </a:extLst>
          </p:cNvPr>
          <p:cNvPicPr>
            <a:picLocks noChangeAspect="1"/>
          </p:cNvPicPr>
          <p:nvPr/>
        </p:nvPicPr>
        <p:blipFill rotWithShape="1">
          <a:blip r:embed="rId2">
            <a:alphaModFix amt="40000"/>
          </a:blip>
          <a:srcRect t="15730"/>
          <a:stretch/>
        </p:blipFill>
        <p:spPr>
          <a:xfrm>
            <a:off x="20" y="10"/>
            <a:ext cx="12191979" cy="6857990"/>
          </a:xfrm>
          <a:prstGeom prst="rect">
            <a:avLst/>
          </a:prstGeom>
        </p:spPr>
      </p:pic>
      <p:sp>
        <p:nvSpPr>
          <p:cNvPr id="2" name="Título 1">
            <a:extLst>
              <a:ext uri="{FF2B5EF4-FFF2-40B4-BE49-F238E27FC236}">
                <a16:creationId xmlns:a16="http://schemas.microsoft.com/office/drawing/2014/main" id="{EC9CBA62-104C-F1C9-219E-B92D32FD660A}"/>
              </a:ext>
            </a:extLst>
          </p:cNvPr>
          <p:cNvSpPr>
            <a:spLocks noGrp="1"/>
          </p:cNvSpPr>
          <p:nvPr>
            <p:ph type="title"/>
          </p:nvPr>
        </p:nvSpPr>
        <p:spPr>
          <a:xfrm>
            <a:off x="841249" y="941832"/>
            <a:ext cx="10506456" cy="2057400"/>
          </a:xfrm>
        </p:spPr>
        <p:txBody>
          <a:bodyPr anchor="b">
            <a:normAutofit/>
          </a:bodyPr>
          <a:lstStyle/>
          <a:p>
            <a:r>
              <a:rPr lang="es-MX" sz="5000" b="1" i="0">
                <a:solidFill>
                  <a:schemeClr val="bg1"/>
                </a:solidFill>
                <a:effectLst/>
                <a:latin typeface="Söhne"/>
              </a:rPr>
              <a:t>Funciones de la Medicina Legal</a:t>
            </a:r>
            <a:endParaRPr lang="es-MX" sz="500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897F735-7B71-AF86-93F8-A0586C7498AF}"/>
              </a:ext>
            </a:extLst>
          </p:cNvPr>
          <p:cNvSpPr>
            <a:spLocks noGrp="1"/>
          </p:cNvSpPr>
          <p:nvPr>
            <p:ph idx="1"/>
          </p:nvPr>
        </p:nvSpPr>
        <p:spPr>
          <a:xfrm>
            <a:off x="841248" y="3502152"/>
            <a:ext cx="10506456" cy="2670048"/>
          </a:xfrm>
        </p:spPr>
        <p:txBody>
          <a:bodyPr>
            <a:normAutofit/>
          </a:bodyPr>
          <a:lstStyle/>
          <a:p>
            <a:pPr algn="just"/>
            <a:r>
              <a:rPr lang="es-MX" sz="2000" b="0" i="0" dirty="0">
                <a:solidFill>
                  <a:schemeClr val="bg1"/>
                </a:solidFill>
                <a:effectLst/>
                <a:latin typeface="Söhne"/>
              </a:rPr>
              <a:t>La medicina legal despliega diversas funciones cruciales en la investigación de casos. La realización de autopsias es una de sus tareas fundamentales, permitiendo determinar con precisión la causa de la muerte. Además, evalúa las lesiones presentes en víctimas y sospechosos, proporcionando información valiosa para la resolución de casos.</a:t>
            </a:r>
          </a:p>
          <a:p>
            <a:endParaRPr lang="es-MX" sz="2000" dirty="0">
              <a:solidFill>
                <a:schemeClr val="bg1"/>
              </a:solidFill>
            </a:endParaRPr>
          </a:p>
        </p:txBody>
      </p:sp>
      <p:pic>
        <p:nvPicPr>
          <p:cNvPr id="6" name="Imagen 5">
            <a:extLst>
              <a:ext uri="{FF2B5EF4-FFF2-40B4-BE49-F238E27FC236}">
                <a16:creationId xmlns:a16="http://schemas.microsoft.com/office/drawing/2014/main" id="{500C6BEA-4886-C5DD-DAD1-4A4A3F106AF6}"/>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384160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Glosario de términos de Medicina Legal y Ciencias Forenses – SNMLCF">
            <a:extLst>
              <a:ext uri="{FF2B5EF4-FFF2-40B4-BE49-F238E27FC236}">
                <a16:creationId xmlns:a16="http://schemas.microsoft.com/office/drawing/2014/main" id="{B54FA06A-1524-67E4-3938-89981A1247C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1144" r="27523" b="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A1C4A7-BB61-B557-C485-3CB4A9911D61}"/>
              </a:ext>
            </a:extLst>
          </p:cNvPr>
          <p:cNvSpPr>
            <a:spLocks noGrp="1"/>
          </p:cNvSpPr>
          <p:nvPr>
            <p:ph type="title"/>
          </p:nvPr>
        </p:nvSpPr>
        <p:spPr>
          <a:xfrm>
            <a:off x="838343" y="365125"/>
            <a:ext cx="10515600" cy="1325563"/>
          </a:xfrm>
        </p:spPr>
        <p:txBody>
          <a:bodyPr>
            <a:normAutofit/>
          </a:bodyPr>
          <a:lstStyle/>
          <a:p>
            <a:r>
              <a:rPr lang="es-MX" b="1" i="0">
                <a:solidFill>
                  <a:srgbClr val="FFFFFF"/>
                </a:solidFill>
                <a:effectLst/>
                <a:latin typeface="Söhne"/>
              </a:rPr>
              <a:t>Colaboración Interdisciplinaria</a:t>
            </a:r>
            <a:endParaRPr lang="es-MX">
              <a:solidFill>
                <a:srgbClr val="FFFFFF"/>
              </a:solidFill>
            </a:endParaRPr>
          </a:p>
        </p:txBody>
      </p:sp>
      <p:sp>
        <p:nvSpPr>
          <p:cNvPr id="3" name="Marcador de contenido 2">
            <a:extLst>
              <a:ext uri="{FF2B5EF4-FFF2-40B4-BE49-F238E27FC236}">
                <a16:creationId xmlns:a16="http://schemas.microsoft.com/office/drawing/2014/main" id="{212517AB-F361-0AAE-CDA8-C5B2A66DFC76}"/>
              </a:ext>
            </a:extLst>
          </p:cNvPr>
          <p:cNvSpPr>
            <a:spLocks noGrp="1"/>
          </p:cNvSpPr>
          <p:nvPr>
            <p:ph idx="1"/>
          </p:nvPr>
        </p:nvSpPr>
        <p:spPr>
          <a:xfrm>
            <a:off x="838344" y="2013625"/>
            <a:ext cx="4614759" cy="4163337"/>
          </a:xfrm>
        </p:spPr>
        <p:txBody>
          <a:bodyPr>
            <a:normAutofit/>
          </a:bodyPr>
          <a:lstStyle/>
          <a:p>
            <a:pPr algn="just"/>
            <a:r>
              <a:rPr lang="es-MX" sz="2000" b="0" i="0" dirty="0">
                <a:solidFill>
                  <a:srgbClr val="FFFFFF"/>
                </a:solidFill>
                <a:effectLst/>
                <a:latin typeface="Söhne"/>
              </a:rPr>
              <a:t>La estrecha colaboración entre la criminalística y la medicina legal es esencial. Mientras la criminalística proporciona pruebas físicas, como armas, fluidos corporales o huellas, la medicina legal interpreta hallazgos médicos, facilitando la comprensión completa de los eventos. Esta interacción interdisciplinaria es crucial para una investigación exhaustiva.</a:t>
            </a:r>
          </a:p>
          <a:p>
            <a:endParaRPr lang="es-MX" sz="2000" dirty="0">
              <a:solidFill>
                <a:srgbClr val="FFFFFF"/>
              </a:solidFill>
            </a:endParaRPr>
          </a:p>
        </p:txBody>
      </p:sp>
      <p:pic>
        <p:nvPicPr>
          <p:cNvPr id="3074" name="Picture 2" descr="Este jueves en Chillán la PDI dará inicio al seminario internacional de  criminalística">
            <a:extLst>
              <a:ext uri="{FF2B5EF4-FFF2-40B4-BE49-F238E27FC236}">
                <a16:creationId xmlns:a16="http://schemas.microsoft.com/office/drawing/2014/main" id="{7DCDCC19-CEB2-F12E-9B9D-6F9D10A19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61"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07384BA-B884-EB63-2BF8-B428B9CB6C35}"/>
              </a:ext>
            </a:extLst>
          </p:cNvPr>
          <p:cNvPicPr>
            <a:picLocks noChangeAspect="1"/>
          </p:cNvPicPr>
          <p:nvPr/>
        </p:nvPicPr>
        <p:blipFill>
          <a:blip r:embed="rId4"/>
          <a:stretch>
            <a:fillRect/>
          </a:stretch>
        </p:blipFill>
        <p:spPr>
          <a:xfrm>
            <a:off x="10786462" y="0"/>
            <a:ext cx="1253760" cy="937673"/>
          </a:xfrm>
          <a:prstGeom prst="rect">
            <a:avLst/>
          </a:prstGeom>
        </p:spPr>
      </p:pic>
    </p:spTree>
    <p:extLst>
      <p:ext uri="{BB962C8B-B14F-4D97-AF65-F5344CB8AC3E}">
        <p14:creationId xmlns:p14="http://schemas.microsoft.com/office/powerpoint/2010/main" val="405843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Glosario de términos de Medicina Legal y Ciencias Forenses – SNMLCF">
            <a:extLst>
              <a:ext uri="{FF2B5EF4-FFF2-40B4-BE49-F238E27FC236}">
                <a16:creationId xmlns:a16="http://schemas.microsoft.com/office/drawing/2014/main" id="{AEDC8B5A-F9DF-56E9-9515-3BF364D35BB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1144" r="27523" b="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3A4B2C6-AA65-63C8-E192-844F20FA8DB8}"/>
              </a:ext>
            </a:extLst>
          </p:cNvPr>
          <p:cNvSpPr>
            <a:spLocks noGrp="1"/>
          </p:cNvSpPr>
          <p:nvPr>
            <p:ph type="title"/>
          </p:nvPr>
        </p:nvSpPr>
        <p:spPr>
          <a:xfrm>
            <a:off x="838343" y="365125"/>
            <a:ext cx="10515600" cy="1325563"/>
          </a:xfrm>
        </p:spPr>
        <p:txBody>
          <a:bodyPr>
            <a:normAutofit/>
          </a:bodyPr>
          <a:lstStyle/>
          <a:p>
            <a:r>
              <a:rPr lang="es-MX" b="1" i="0">
                <a:solidFill>
                  <a:srgbClr val="FFFFFF"/>
                </a:solidFill>
                <a:effectLst/>
                <a:latin typeface="Söhne"/>
              </a:rPr>
              <a:t>Técnicas Científicas en Criminalística</a:t>
            </a:r>
            <a:endParaRPr lang="es-MX">
              <a:solidFill>
                <a:srgbClr val="FFFFFF"/>
              </a:solidFill>
            </a:endParaRPr>
          </a:p>
        </p:txBody>
      </p:sp>
      <p:sp>
        <p:nvSpPr>
          <p:cNvPr id="3" name="Marcador de contenido 2">
            <a:extLst>
              <a:ext uri="{FF2B5EF4-FFF2-40B4-BE49-F238E27FC236}">
                <a16:creationId xmlns:a16="http://schemas.microsoft.com/office/drawing/2014/main" id="{486737CC-20D8-A671-1A02-0B6F4A0F7019}"/>
              </a:ext>
            </a:extLst>
          </p:cNvPr>
          <p:cNvSpPr>
            <a:spLocks noGrp="1"/>
          </p:cNvSpPr>
          <p:nvPr>
            <p:ph idx="1"/>
          </p:nvPr>
        </p:nvSpPr>
        <p:spPr>
          <a:xfrm>
            <a:off x="838344" y="2013625"/>
            <a:ext cx="4614759" cy="4163337"/>
          </a:xfrm>
        </p:spPr>
        <p:txBody>
          <a:bodyPr>
            <a:normAutofit/>
          </a:bodyPr>
          <a:lstStyle/>
          <a:p>
            <a:pPr algn="just"/>
            <a:r>
              <a:rPr lang="es-MX" sz="2000" b="0" i="0" dirty="0">
                <a:solidFill>
                  <a:srgbClr val="FFFFFF"/>
                </a:solidFill>
                <a:effectLst/>
                <a:latin typeface="Söhne"/>
              </a:rPr>
              <a:t>La criminalística se vale de avanzadas técnicas científicas para el análisis de evidencias. El uso de tecnologías como la espectroscopía y la cromatografía permite identificar y comparar sustancias presentes en la escena del crimen. Estas metodologías científicas proporcionan resultados precisos y objetivos.</a:t>
            </a:r>
          </a:p>
          <a:p>
            <a:endParaRPr lang="es-MX" sz="2000" dirty="0">
              <a:solidFill>
                <a:srgbClr val="FFFFFF"/>
              </a:solidFill>
            </a:endParaRPr>
          </a:p>
        </p:txBody>
      </p:sp>
      <p:pic>
        <p:nvPicPr>
          <p:cNvPr id="4100" name="Picture 4" descr="Criminalística - Concepto, principios, métodos y carrera">
            <a:extLst>
              <a:ext uri="{FF2B5EF4-FFF2-40B4-BE49-F238E27FC236}">
                <a16:creationId xmlns:a16="http://schemas.microsoft.com/office/drawing/2014/main" id="{E89ABDC5-BB12-628B-DDC6-9A088E842A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04" r="4049"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BFF72663-76BF-3E33-8716-0DC31F3D0E37}"/>
              </a:ext>
            </a:extLst>
          </p:cNvPr>
          <p:cNvPicPr>
            <a:picLocks noChangeAspect="1"/>
          </p:cNvPicPr>
          <p:nvPr/>
        </p:nvPicPr>
        <p:blipFill>
          <a:blip r:embed="rId4"/>
          <a:stretch>
            <a:fillRect/>
          </a:stretch>
        </p:blipFill>
        <p:spPr>
          <a:xfrm>
            <a:off x="10786462" y="0"/>
            <a:ext cx="1253760" cy="937673"/>
          </a:xfrm>
          <a:prstGeom prst="rect">
            <a:avLst/>
          </a:prstGeom>
        </p:spPr>
      </p:pic>
    </p:spTree>
    <p:extLst>
      <p:ext uri="{BB962C8B-B14F-4D97-AF65-F5344CB8AC3E}">
        <p14:creationId xmlns:p14="http://schemas.microsoft.com/office/powerpoint/2010/main" val="22413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5126">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28">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nalizar resultados médicos mediante rayos x">
            <a:extLst>
              <a:ext uri="{FF2B5EF4-FFF2-40B4-BE49-F238E27FC236}">
                <a16:creationId xmlns:a16="http://schemas.microsoft.com/office/drawing/2014/main" id="{C527C497-721A-8C91-B01E-BB5549498E54}"/>
              </a:ext>
            </a:extLst>
          </p:cNvPr>
          <p:cNvPicPr>
            <a:picLocks noChangeAspect="1"/>
          </p:cNvPicPr>
          <p:nvPr/>
        </p:nvPicPr>
        <p:blipFill rotWithShape="1">
          <a:blip r:embed="rId2">
            <a:alphaModFix amt="40000"/>
          </a:blip>
          <a:srcRect t="15730"/>
          <a:stretch/>
        </p:blipFill>
        <p:spPr>
          <a:xfrm>
            <a:off x="20" y="10"/>
            <a:ext cx="12191979" cy="6857990"/>
          </a:xfrm>
          <a:prstGeom prst="rect">
            <a:avLst/>
          </a:prstGeom>
        </p:spPr>
      </p:pic>
      <p:sp>
        <p:nvSpPr>
          <p:cNvPr id="2" name="Título 1">
            <a:extLst>
              <a:ext uri="{FF2B5EF4-FFF2-40B4-BE49-F238E27FC236}">
                <a16:creationId xmlns:a16="http://schemas.microsoft.com/office/drawing/2014/main" id="{1ACAFDA8-FF21-C751-ADA5-3F5220602440}"/>
              </a:ext>
            </a:extLst>
          </p:cNvPr>
          <p:cNvSpPr>
            <a:spLocks noGrp="1"/>
          </p:cNvSpPr>
          <p:nvPr>
            <p:ph type="title"/>
          </p:nvPr>
        </p:nvSpPr>
        <p:spPr>
          <a:xfrm>
            <a:off x="838343" y="365125"/>
            <a:ext cx="10515600" cy="1325563"/>
          </a:xfrm>
        </p:spPr>
        <p:txBody>
          <a:bodyPr>
            <a:normAutofit/>
          </a:bodyPr>
          <a:lstStyle/>
          <a:p>
            <a:r>
              <a:rPr lang="es-MX" b="1" i="0">
                <a:solidFill>
                  <a:srgbClr val="FFFFFF"/>
                </a:solidFill>
                <a:effectLst/>
                <a:latin typeface="Söhne"/>
              </a:rPr>
              <a:t>Roles del Criminalista</a:t>
            </a:r>
            <a:endParaRPr lang="es-MX">
              <a:solidFill>
                <a:srgbClr val="FFFFFF"/>
              </a:solidFill>
            </a:endParaRPr>
          </a:p>
        </p:txBody>
      </p:sp>
      <p:sp>
        <p:nvSpPr>
          <p:cNvPr id="3" name="Marcador de contenido 2">
            <a:extLst>
              <a:ext uri="{FF2B5EF4-FFF2-40B4-BE49-F238E27FC236}">
                <a16:creationId xmlns:a16="http://schemas.microsoft.com/office/drawing/2014/main" id="{0D75852E-4F53-9CAD-8A6D-B46E4152EA74}"/>
              </a:ext>
            </a:extLst>
          </p:cNvPr>
          <p:cNvSpPr>
            <a:spLocks noGrp="1"/>
          </p:cNvSpPr>
          <p:nvPr>
            <p:ph idx="1"/>
          </p:nvPr>
        </p:nvSpPr>
        <p:spPr>
          <a:xfrm>
            <a:off x="838344" y="2013625"/>
            <a:ext cx="4614759" cy="4163337"/>
          </a:xfrm>
        </p:spPr>
        <p:txBody>
          <a:bodyPr>
            <a:normAutofit/>
          </a:bodyPr>
          <a:lstStyle/>
          <a:p>
            <a:pPr algn="just"/>
            <a:r>
              <a:rPr lang="es-MX" sz="2000" b="0" i="0" dirty="0">
                <a:solidFill>
                  <a:srgbClr val="FFFFFF"/>
                </a:solidFill>
                <a:effectLst/>
                <a:latin typeface="Söhne"/>
              </a:rPr>
              <a:t>Los criminalistas desempeñan roles esenciales en la investigación criminal. Su labor comienza con la identificación y preservación de la escena del crimen, evitando contaminación de evidencias. Posteriormente, emplean métodos científicos para analizar y comparar pruebas físicas, contribuyendo así a la reconstrucción de los hechos.</a:t>
            </a:r>
          </a:p>
          <a:p>
            <a:endParaRPr lang="es-MX" sz="2000" dirty="0">
              <a:solidFill>
                <a:srgbClr val="FFFFFF"/>
              </a:solidFill>
            </a:endParaRPr>
          </a:p>
        </p:txBody>
      </p:sp>
      <p:pic>
        <p:nvPicPr>
          <p:cNvPr id="5122" name="Picture 2" descr="Qué hace un criminólogo y un criminalista?">
            <a:extLst>
              <a:ext uri="{FF2B5EF4-FFF2-40B4-BE49-F238E27FC236}">
                <a16:creationId xmlns:a16="http://schemas.microsoft.com/office/drawing/2014/main" id="{16EF542C-EADA-5DB1-27BB-02D6E3AE60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6" r="24427"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ADA92AB-FFCF-353B-91F0-CE53CCF2C504}"/>
              </a:ext>
            </a:extLst>
          </p:cNvPr>
          <p:cNvPicPr>
            <a:picLocks noChangeAspect="1"/>
          </p:cNvPicPr>
          <p:nvPr/>
        </p:nvPicPr>
        <p:blipFill>
          <a:blip r:embed="rId4"/>
          <a:stretch>
            <a:fillRect/>
          </a:stretch>
        </p:blipFill>
        <p:spPr>
          <a:xfrm>
            <a:off x="10786462" y="0"/>
            <a:ext cx="1253760" cy="937673"/>
          </a:xfrm>
          <a:prstGeom prst="rect">
            <a:avLst/>
          </a:prstGeom>
        </p:spPr>
      </p:pic>
    </p:spTree>
    <p:extLst>
      <p:ext uri="{BB962C8B-B14F-4D97-AF65-F5344CB8AC3E}">
        <p14:creationId xmlns:p14="http://schemas.microsoft.com/office/powerpoint/2010/main" val="321060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EBD76F60-ED96-37B6-2714-FFEC0F208E5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4565" b="20435"/>
          <a:stretch/>
        </p:blipFill>
        <p:spPr bwMode="auto">
          <a:xfrm>
            <a:off x="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9A40D5-6BB0-C2D8-4368-D5546002BF21}"/>
              </a:ext>
            </a:extLst>
          </p:cNvPr>
          <p:cNvSpPr>
            <a:spLocks noGrp="1"/>
          </p:cNvSpPr>
          <p:nvPr>
            <p:ph type="title"/>
          </p:nvPr>
        </p:nvSpPr>
        <p:spPr>
          <a:xfrm>
            <a:off x="838343" y="365125"/>
            <a:ext cx="10515600" cy="1325563"/>
          </a:xfrm>
        </p:spPr>
        <p:txBody>
          <a:bodyPr>
            <a:normAutofit/>
          </a:bodyPr>
          <a:lstStyle/>
          <a:p>
            <a:r>
              <a:rPr lang="es-MX" b="1" i="0">
                <a:solidFill>
                  <a:srgbClr val="FFFFFF"/>
                </a:solidFill>
                <a:effectLst/>
                <a:latin typeface="Söhne"/>
              </a:rPr>
              <a:t>Roles del Médico Forense</a:t>
            </a:r>
            <a:endParaRPr lang="es-MX">
              <a:solidFill>
                <a:srgbClr val="FFFFFF"/>
              </a:solidFill>
            </a:endParaRPr>
          </a:p>
        </p:txBody>
      </p:sp>
      <p:sp>
        <p:nvSpPr>
          <p:cNvPr id="3" name="Marcador de contenido 2">
            <a:extLst>
              <a:ext uri="{FF2B5EF4-FFF2-40B4-BE49-F238E27FC236}">
                <a16:creationId xmlns:a16="http://schemas.microsoft.com/office/drawing/2014/main" id="{615306B2-2BDB-896A-FAEA-BE70BD7768D5}"/>
              </a:ext>
            </a:extLst>
          </p:cNvPr>
          <p:cNvSpPr>
            <a:spLocks noGrp="1"/>
          </p:cNvSpPr>
          <p:nvPr>
            <p:ph idx="1"/>
          </p:nvPr>
        </p:nvSpPr>
        <p:spPr>
          <a:xfrm>
            <a:off x="838344" y="2013625"/>
            <a:ext cx="4614759" cy="4163337"/>
          </a:xfrm>
        </p:spPr>
        <p:txBody>
          <a:bodyPr>
            <a:normAutofit/>
          </a:bodyPr>
          <a:lstStyle/>
          <a:p>
            <a:pPr algn="just"/>
            <a:r>
              <a:rPr lang="es-MX" sz="2000" b="0" i="0" dirty="0">
                <a:solidFill>
                  <a:srgbClr val="FFFFFF"/>
                </a:solidFill>
                <a:effectLst/>
                <a:latin typeface="Söhne"/>
              </a:rPr>
              <a:t>El médico forense, dentro de la medicina legal, realiza autopsias meticulosas para determinar la causa, manera y circunstancias de la muerte. Su experiencia en la interpretación de hallazgos médicos, como contusiones, fracturas o lesiones internas, es crucial para establecer correlaciones entre las lesiones y los eventos que rodean un crimen.</a:t>
            </a:r>
          </a:p>
          <a:p>
            <a:endParaRPr lang="es-MX" sz="2000" dirty="0">
              <a:solidFill>
                <a:srgbClr val="FFFFFF"/>
              </a:solidFill>
            </a:endParaRPr>
          </a:p>
        </p:txBody>
      </p:sp>
      <p:pic>
        <p:nvPicPr>
          <p:cNvPr id="6146" name="Picture 2" descr="Qué estudiar para ser médico forense - Qué Estudiar">
            <a:extLst>
              <a:ext uri="{FF2B5EF4-FFF2-40B4-BE49-F238E27FC236}">
                <a16:creationId xmlns:a16="http://schemas.microsoft.com/office/drawing/2014/main" id="{253B88DC-B9E6-A790-A10F-D9A4104C45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24" r="22098"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BFD2A4B-E57D-3360-8657-58DF87AE6ABF}"/>
              </a:ext>
            </a:extLst>
          </p:cNvPr>
          <p:cNvPicPr>
            <a:picLocks noChangeAspect="1"/>
          </p:cNvPicPr>
          <p:nvPr/>
        </p:nvPicPr>
        <p:blipFill>
          <a:blip r:embed="rId4"/>
          <a:stretch>
            <a:fillRect/>
          </a:stretch>
        </p:blipFill>
        <p:spPr>
          <a:xfrm>
            <a:off x="10786462" y="0"/>
            <a:ext cx="1253760" cy="937673"/>
          </a:xfrm>
          <a:prstGeom prst="rect">
            <a:avLst/>
          </a:prstGeom>
        </p:spPr>
      </p:pic>
    </p:spTree>
    <p:extLst>
      <p:ext uri="{BB962C8B-B14F-4D97-AF65-F5344CB8AC3E}">
        <p14:creationId xmlns:p14="http://schemas.microsoft.com/office/powerpoint/2010/main" val="264596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01B8C45-2DB4-78EE-F958-6CF02F95DDF0}"/>
              </a:ext>
            </a:extLst>
          </p:cNvPr>
          <p:cNvSpPr>
            <a:spLocks noGrp="1"/>
          </p:cNvSpPr>
          <p:nvPr>
            <p:ph type="title"/>
          </p:nvPr>
        </p:nvSpPr>
        <p:spPr>
          <a:xfrm>
            <a:off x="1102368" y="1877492"/>
            <a:ext cx="4030132" cy="3215373"/>
          </a:xfrm>
        </p:spPr>
        <p:txBody>
          <a:bodyPr>
            <a:normAutofit/>
          </a:bodyPr>
          <a:lstStyle/>
          <a:p>
            <a:pPr algn="ctr"/>
            <a:r>
              <a:rPr lang="es-MX" b="1" i="0">
                <a:solidFill>
                  <a:schemeClr val="bg1"/>
                </a:solidFill>
                <a:effectLst/>
                <a:latin typeface="Söhne"/>
              </a:rPr>
              <a:t>Aplicaciones en el Sistema Judicial</a:t>
            </a:r>
            <a:endParaRPr lang="es-MX">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contenido 2">
            <a:extLst>
              <a:ext uri="{FF2B5EF4-FFF2-40B4-BE49-F238E27FC236}">
                <a16:creationId xmlns:a16="http://schemas.microsoft.com/office/drawing/2014/main" id="{0A8E0F64-6D47-1B9A-858D-C3FD11205748}"/>
              </a:ext>
            </a:extLst>
          </p:cNvPr>
          <p:cNvSpPr>
            <a:spLocks noGrp="1"/>
          </p:cNvSpPr>
          <p:nvPr>
            <p:ph idx="1"/>
          </p:nvPr>
        </p:nvSpPr>
        <p:spPr>
          <a:xfrm>
            <a:off x="6234868" y="1130846"/>
            <a:ext cx="5217173" cy="4351338"/>
          </a:xfrm>
        </p:spPr>
        <p:txBody>
          <a:bodyPr>
            <a:normAutofit/>
          </a:bodyPr>
          <a:lstStyle/>
          <a:p>
            <a:pPr algn="just"/>
            <a:r>
              <a:rPr lang="es-MX" sz="2600" b="0" i="0" dirty="0">
                <a:solidFill>
                  <a:schemeClr val="bg1"/>
                </a:solidFill>
                <a:effectLst/>
                <a:latin typeface="Söhne"/>
              </a:rPr>
              <a:t>Las conclusiones de la criminalística y la medicina legal tienen un impacto directo en el sistema judicial. Las pruebas sólidas proporcionadas por estas disciplinas son utilizadas por jueces y abogados en procesos legales, influenciando en la toma de decisiones y contribuyendo a la administración de justicia de manera fundamentada y objetiva.</a:t>
            </a:r>
          </a:p>
          <a:p>
            <a:endParaRPr lang="es-MX" sz="26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4" name="Imagen 3">
            <a:extLst>
              <a:ext uri="{FF2B5EF4-FFF2-40B4-BE49-F238E27FC236}">
                <a16:creationId xmlns:a16="http://schemas.microsoft.com/office/drawing/2014/main" id="{D0A8678E-596A-6813-7338-F4B9AF51F33B}"/>
              </a:ext>
            </a:extLst>
          </p:cNvPr>
          <p:cNvPicPr>
            <a:picLocks noChangeAspect="1"/>
          </p:cNvPicPr>
          <p:nvPr/>
        </p:nvPicPr>
        <p:blipFill>
          <a:blip r:embed="rId2"/>
          <a:stretch>
            <a:fillRect/>
          </a:stretch>
        </p:blipFill>
        <p:spPr>
          <a:xfrm>
            <a:off x="10786462" y="0"/>
            <a:ext cx="1253760" cy="937673"/>
          </a:xfrm>
          <a:prstGeom prst="rect">
            <a:avLst/>
          </a:prstGeom>
        </p:spPr>
      </p:pic>
    </p:spTree>
    <p:extLst>
      <p:ext uri="{BB962C8B-B14F-4D97-AF65-F5344CB8AC3E}">
        <p14:creationId xmlns:p14="http://schemas.microsoft.com/office/powerpoint/2010/main" val="29609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Glosario de términos de Medicina Legal y Ciencias Forenses – SNMLCF">
            <a:extLst>
              <a:ext uri="{FF2B5EF4-FFF2-40B4-BE49-F238E27FC236}">
                <a16:creationId xmlns:a16="http://schemas.microsoft.com/office/drawing/2014/main" id="{B54FA06A-1524-67E4-3938-89981A1247C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1144" r="27523" b="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A1C4A7-BB61-B557-C485-3CB4A9911D61}"/>
              </a:ext>
            </a:extLst>
          </p:cNvPr>
          <p:cNvSpPr>
            <a:spLocks noGrp="1"/>
          </p:cNvSpPr>
          <p:nvPr>
            <p:ph type="title"/>
          </p:nvPr>
        </p:nvSpPr>
        <p:spPr>
          <a:xfrm>
            <a:off x="838343" y="365125"/>
            <a:ext cx="10515600" cy="1325563"/>
          </a:xfrm>
        </p:spPr>
        <p:txBody>
          <a:bodyPr>
            <a:normAutofit/>
          </a:bodyPr>
          <a:lstStyle/>
          <a:p>
            <a:pPr algn="ctr"/>
            <a:r>
              <a:rPr lang="es-MX" dirty="0">
                <a:solidFill>
                  <a:srgbClr val="FFFFFF"/>
                </a:solidFill>
              </a:rPr>
              <a:t>ACTIVIDAD DE EVALUACION</a:t>
            </a:r>
          </a:p>
        </p:txBody>
      </p:sp>
      <p:sp>
        <p:nvSpPr>
          <p:cNvPr id="3" name="Marcador de contenido 2">
            <a:extLst>
              <a:ext uri="{FF2B5EF4-FFF2-40B4-BE49-F238E27FC236}">
                <a16:creationId xmlns:a16="http://schemas.microsoft.com/office/drawing/2014/main" id="{212517AB-F361-0AAE-CDA8-C5B2A66DFC76}"/>
              </a:ext>
            </a:extLst>
          </p:cNvPr>
          <p:cNvSpPr>
            <a:spLocks noGrp="1"/>
          </p:cNvSpPr>
          <p:nvPr>
            <p:ph idx="1"/>
          </p:nvPr>
        </p:nvSpPr>
        <p:spPr>
          <a:xfrm>
            <a:off x="743300" y="1566585"/>
            <a:ext cx="4614759" cy="4163337"/>
          </a:xfrm>
        </p:spPr>
        <p:txBody>
          <a:bodyPr>
            <a:normAutofit fontScale="85000" lnSpcReduction="10000"/>
          </a:bodyPr>
          <a:lstStyle/>
          <a:p>
            <a:pPr algn="just"/>
            <a:endParaRPr lang="es-MX" sz="2000" b="0" i="0" dirty="0">
              <a:solidFill>
                <a:srgbClr val="FFFFFF"/>
              </a:solidFill>
              <a:effectLst/>
              <a:latin typeface="Söhne"/>
            </a:endParaRPr>
          </a:p>
          <a:p>
            <a:pPr algn="just"/>
            <a:r>
              <a:rPr lang="es-MX" sz="2000" dirty="0">
                <a:solidFill>
                  <a:srgbClr val="FFFFFF"/>
                </a:solidFill>
              </a:rPr>
              <a:t>Investiga  y describe en  2 cuartillas a mano utilizando imágenes la función del perito en criminalística de campo, al momento de colaborar de manera inicial con la descripción y mecánica de lesiones y hechos en una intervención de campo mediante la fijación escrita.  SUBE TU ACTIVIDAD A PLATAFORMA</a:t>
            </a:r>
          </a:p>
          <a:p>
            <a:pPr algn="just"/>
            <a:endParaRPr lang="es-MX" sz="2000" dirty="0">
              <a:solidFill>
                <a:srgbClr val="FFFFFF"/>
              </a:solidFill>
            </a:endParaRPr>
          </a:p>
          <a:p>
            <a:pPr algn="just"/>
            <a:r>
              <a:rPr lang="es-MX" sz="2000" dirty="0">
                <a:solidFill>
                  <a:srgbClr val="FFFFFF"/>
                </a:solidFill>
              </a:rPr>
              <a:t>ESCALA A EVALUAR:</a:t>
            </a:r>
          </a:p>
          <a:p>
            <a:pPr marL="0" indent="0" algn="just">
              <a:buNone/>
            </a:pPr>
            <a:r>
              <a:rPr lang="es-MX" sz="2000" dirty="0">
                <a:solidFill>
                  <a:srgbClr val="FFFFFF"/>
                </a:solidFill>
              </a:rPr>
              <a:t>Lenguaje técnico y adecuado</a:t>
            </a:r>
          </a:p>
          <a:p>
            <a:pPr marL="0" indent="0" algn="just">
              <a:buNone/>
            </a:pPr>
            <a:r>
              <a:rPr lang="es-MX" sz="2000" dirty="0">
                <a:solidFill>
                  <a:srgbClr val="FFFFFF"/>
                </a:solidFill>
              </a:rPr>
              <a:t>Excelente ortografía </a:t>
            </a:r>
          </a:p>
          <a:p>
            <a:pPr marL="0" indent="0" algn="just">
              <a:buNone/>
            </a:pPr>
            <a:r>
              <a:rPr lang="es-MX" sz="2000" dirty="0">
                <a:solidFill>
                  <a:srgbClr val="FFFFFF"/>
                </a:solidFill>
              </a:rPr>
              <a:t>Redacción correcta, clara y en orden</a:t>
            </a:r>
          </a:p>
          <a:p>
            <a:pPr marL="0" indent="0" algn="just">
              <a:buNone/>
            </a:pPr>
            <a:r>
              <a:rPr lang="es-MX" sz="2000" dirty="0">
                <a:solidFill>
                  <a:srgbClr val="FFFFFF"/>
                </a:solidFill>
              </a:rPr>
              <a:t>Presentación pulcra , clara y legible, y en formato adecuado a la plataforma. </a:t>
            </a:r>
          </a:p>
          <a:p>
            <a:pPr marL="0" indent="0" algn="just">
              <a:buNone/>
            </a:pPr>
            <a:endParaRPr lang="es-MX" sz="2000" dirty="0">
              <a:solidFill>
                <a:srgbClr val="FFFFFF"/>
              </a:solidFill>
            </a:endParaRPr>
          </a:p>
          <a:p>
            <a:pPr marL="0" indent="0" algn="just">
              <a:buNone/>
            </a:pPr>
            <a:endParaRPr lang="es-MX" sz="2000" dirty="0">
              <a:solidFill>
                <a:srgbClr val="FFFFFF"/>
              </a:solidFill>
            </a:endParaRPr>
          </a:p>
        </p:txBody>
      </p:sp>
      <p:pic>
        <p:nvPicPr>
          <p:cNvPr id="3074" name="Picture 2" descr="Este jueves en Chillán la PDI dará inicio al seminario internacional de  criminalística">
            <a:extLst>
              <a:ext uri="{FF2B5EF4-FFF2-40B4-BE49-F238E27FC236}">
                <a16:creationId xmlns:a16="http://schemas.microsoft.com/office/drawing/2014/main" id="{7DCDCC19-CEB2-F12E-9B9D-6F9D10A19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61"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07384BA-B884-EB63-2BF8-B428B9CB6C35}"/>
              </a:ext>
            </a:extLst>
          </p:cNvPr>
          <p:cNvPicPr>
            <a:picLocks noChangeAspect="1"/>
          </p:cNvPicPr>
          <p:nvPr/>
        </p:nvPicPr>
        <p:blipFill>
          <a:blip r:embed="rId4"/>
          <a:stretch>
            <a:fillRect/>
          </a:stretch>
        </p:blipFill>
        <p:spPr>
          <a:xfrm>
            <a:off x="10786462" y="0"/>
            <a:ext cx="1253760" cy="937673"/>
          </a:xfrm>
          <a:prstGeom prst="rect">
            <a:avLst/>
          </a:prstGeom>
        </p:spPr>
      </p:pic>
    </p:spTree>
    <p:extLst>
      <p:ext uri="{BB962C8B-B14F-4D97-AF65-F5344CB8AC3E}">
        <p14:creationId xmlns:p14="http://schemas.microsoft.com/office/powerpoint/2010/main" val="32289510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642</Words>
  <Application>Microsoft Office PowerPoint</Application>
  <PresentationFormat>Panorámica</PresentationFormat>
  <Paragraphs>36</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Amasis MT Pro</vt:lpstr>
      <vt:lpstr>Arial</vt:lpstr>
      <vt:lpstr>Calibri</vt:lpstr>
      <vt:lpstr>Calibri Light</vt:lpstr>
      <vt:lpstr>Söhne</vt:lpstr>
      <vt:lpstr>Tema de Office</vt:lpstr>
      <vt:lpstr>MEDICINA LEGAL</vt:lpstr>
      <vt:lpstr>Definición y Alcance</vt:lpstr>
      <vt:lpstr>Funciones de la Medicina Legal</vt:lpstr>
      <vt:lpstr>Colaboración Interdisciplinaria</vt:lpstr>
      <vt:lpstr>Técnicas Científicas en Criminalística</vt:lpstr>
      <vt:lpstr>Roles del Criminalista</vt:lpstr>
      <vt:lpstr>Roles del Médico Forense</vt:lpstr>
      <vt:lpstr>Aplicaciones en el Sistema Judicial</vt:lpstr>
      <vt:lpstr>ACTIVIDAD DE EVALUACION</vt:lpstr>
      <vt:lpstr>ACERCA DE LAS IMÁGENES PRESENTADAS EN LOS DOCUMENTOS EN PLATAFORMA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 LEGAL</dc:title>
  <dc:creator>Angeles Villavicencio</dc:creator>
  <cp:lastModifiedBy>Angeles Villavicencio</cp:lastModifiedBy>
  <cp:revision>5</cp:revision>
  <dcterms:created xsi:type="dcterms:W3CDTF">2023-11-27T06:50:07Z</dcterms:created>
  <dcterms:modified xsi:type="dcterms:W3CDTF">2023-11-28T19:08:39Z</dcterms:modified>
</cp:coreProperties>
</file>