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63" d="100"/>
          <a:sy n="63" d="100"/>
        </p:scale>
        <p:origin x="8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DB8D2-93DC-C32D-983A-6A1C452589C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5F19F0-794C-24DC-6A44-CF9B09B2A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2741FF4-AC31-566C-538E-83FA161D50C7}"/>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B2DFC501-384A-C08A-EC0F-D98830C7F1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7405E28-2D7E-50F5-3AC1-410C1A8BF2A0}"/>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137654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F5C35-EC35-9033-4163-0A006F6B049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8D2DD1-48EA-1A57-BBC9-E5AAF57E77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63AB18-A1F5-B7C8-3944-3D3327FBB2DB}"/>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F2311519-FF6B-3310-D058-79E6AC569D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0C21B82-12EF-E3DF-172D-847E72BFC7FD}"/>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322278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E9DA97-F10C-4804-AE62-C3C714EEA4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E7BEFDF-4F49-426B-8C18-1EF104BDAA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0D4CAEF-DCAF-4495-4BA1-FA4A31A83BE3}"/>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153E30AF-4F5C-C544-1C32-A0FC190454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E09C01-1442-5DB1-6305-EEAD536EEAFD}"/>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81358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099A4-6C52-581C-5064-348F81FAB3F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5FE7474-CB15-810A-71D8-700A964A827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17CA31-F548-7ACF-F0FC-E3600A06CCEB}"/>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3A60F6B6-C035-5014-CBC5-B9945F2177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7EA9348-1431-C17D-7DDD-9B229679C643}"/>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295417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588FC-2ABE-82FC-543F-56EA936424D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CCDD843-7594-2CEB-AEA8-90FE9068B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A1A5F5-23DD-4A24-D66E-89B75D67821D}"/>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7809DE07-F712-9AF3-78E1-8762BA8C20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D194D4-A0F0-C68B-F7D3-3F7B6C81B5DE}"/>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51319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70B8E-FFF0-3998-2615-A0CA8DE60C1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E9D56BD-82D7-AB41-87E1-28905A9E66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9F205D2-1214-BBFD-C653-F35F9B4087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883EF11-F401-D018-3DD9-157194EED0BA}"/>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6" name="Marcador de pie de página 5">
            <a:extLst>
              <a:ext uri="{FF2B5EF4-FFF2-40B4-BE49-F238E27FC236}">
                <a16:creationId xmlns:a16="http://schemas.microsoft.com/office/drawing/2014/main" id="{26FC6785-05C8-630F-EED2-EF3135AAFF9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755665F-AEBE-0826-4E2E-A59781F6ED76}"/>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266010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7AC7-CD90-5047-CE16-8B0A75B3105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F1793F3-A97D-09E6-4D3D-C8EA0D7C1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DFDC1F-6CEC-D5BF-D3C2-DB3265EB77B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6F47DBE-E196-2EE1-810B-71DA20A5E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499F213-1A8D-A290-59FA-CE5E00CD9C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C255E27-2ECE-4043-B36C-B16D147C80FA}"/>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8" name="Marcador de pie de página 7">
            <a:extLst>
              <a:ext uri="{FF2B5EF4-FFF2-40B4-BE49-F238E27FC236}">
                <a16:creationId xmlns:a16="http://schemas.microsoft.com/office/drawing/2014/main" id="{08A59124-26CB-33B1-CB5D-98F731B44A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E24EEE1-ED84-8F20-FF52-FAF1BA80BB28}"/>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288971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BDBFE-409F-03E3-4332-82ADAF68F6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1AB583A-19C3-8E52-CA22-D2C57E4B3C30}"/>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4" name="Marcador de pie de página 3">
            <a:extLst>
              <a:ext uri="{FF2B5EF4-FFF2-40B4-BE49-F238E27FC236}">
                <a16:creationId xmlns:a16="http://schemas.microsoft.com/office/drawing/2014/main" id="{1C38879A-5CAA-639F-6CA5-4246275727F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75BC893-C051-27B0-C017-E8B3B87841A7}"/>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6465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8743A4-D048-AB14-D6D3-A3A310D6CCD0}"/>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3" name="Marcador de pie de página 2">
            <a:extLst>
              <a:ext uri="{FF2B5EF4-FFF2-40B4-BE49-F238E27FC236}">
                <a16:creationId xmlns:a16="http://schemas.microsoft.com/office/drawing/2014/main" id="{D4FE5B79-0358-7007-4BED-02BD1D10D6D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BF9A42C-54D8-1CAA-057C-894D7F37FF45}"/>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386011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D9CD7-322C-54FE-EF85-9C7C8FA4C8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B1570BD-6153-C1EE-D83E-A97FA863F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0C9DA08-A0E0-0F9A-C1BE-2B761B0B5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C71FF6-CEC4-11F7-79F6-3AE4B6B225A8}"/>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6" name="Marcador de pie de página 5">
            <a:extLst>
              <a:ext uri="{FF2B5EF4-FFF2-40B4-BE49-F238E27FC236}">
                <a16:creationId xmlns:a16="http://schemas.microsoft.com/office/drawing/2014/main" id="{9C8CBFD8-6486-A028-B05B-BDA600741A2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89D4C92-F897-20AF-4EF3-2A8557BAA63B}"/>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222998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5F995-54A3-A712-0D35-5C71B85803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ECC033D-569F-7803-EA9B-D16801312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DE8385C-0EA7-7631-F3D9-D85144292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BFE400-E6F7-2571-68BB-10C276D12F1F}"/>
              </a:ext>
            </a:extLst>
          </p:cNvPr>
          <p:cNvSpPr>
            <a:spLocks noGrp="1"/>
          </p:cNvSpPr>
          <p:nvPr>
            <p:ph type="dt" sz="half" idx="10"/>
          </p:nvPr>
        </p:nvSpPr>
        <p:spPr/>
        <p:txBody>
          <a:bodyPr/>
          <a:lstStyle/>
          <a:p>
            <a:fld id="{AD59486D-1F97-44C6-B63B-D7ECB9FFF995}" type="datetimeFigureOut">
              <a:rPr lang="es-MX" smtClean="0"/>
              <a:t>28/11/2023</a:t>
            </a:fld>
            <a:endParaRPr lang="es-MX"/>
          </a:p>
        </p:txBody>
      </p:sp>
      <p:sp>
        <p:nvSpPr>
          <p:cNvPr id="6" name="Marcador de pie de página 5">
            <a:extLst>
              <a:ext uri="{FF2B5EF4-FFF2-40B4-BE49-F238E27FC236}">
                <a16:creationId xmlns:a16="http://schemas.microsoft.com/office/drawing/2014/main" id="{F51CA471-BAE5-F18C-38E9-8FEFB908ACE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72C7ACF-07CB-C2DE-6E5F-F287554481E1}"/>
              </a:ext>
            </a:extLst>
          </p:cNvPr>
          <p:cNvSpPr>
            <a:spLocks noGrp="1"/>
          </p:cNvSpPr>
          <p:nvPr>
            <p:ph type="sldNum" sz="quarter" idx="12"/>
          </p:nvPr>
        </p:nvSpPr>
        <p:spPr/>
        <p:txBody>
          <a:bodyPr/>
          <a:lstStyle/>
          <a:p>
            <a:fld id="{6C6E0FBF-F769-4FEC-8741-B0D9ED09EC89}" type="slidenum">
              <a:rPr lang="es-MX" smtClean="0"/>
              <a:t>‹Nº›</a:t>
            </a:fld>
            <a:endParaRPr lang="es-MX"/>
          </a:p>
        </p:txBody>
      </p:sp>
    </p:spTree>
    <p:extLst>
      <p:ext uri="{BB962C8B-B14F-4D97-AF65-F5344CB8AC3E}">
        <p14:creationId xmlns:p14="http://schemas.microsoft.com/office/powerpoint/2010/main" val="166584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390B16-D182-B648-652F-50CADAFCD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88B9EAC-0D3E-DB5A-FCB2-E2716A4E4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2DEB03E-6A53-DAD1-BBB4-570269353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9486D-1F97-44C6-B63B-D7ECB9FFF995}" type="datetimeFigureOut">
              <a:rPr lang="es-MX" smtClean="0"/>
              <a:t>28/11/2023</a:t>
            </a:fld>
            <a:endParaRPr lang="es-MX"/>
          </a:p>
        </p:txBody>
      </p:sp>
      <p:sp>
        <p:nvSpPr>
          <p:cNvPr id="5" name="Marcador de pie de página 4">
            <a:extLst>
              <a:ext uri="{FF2B5EF4-FFF2-40B4-BE49-F238E27FC236}">
                <a16:creationId xmlns:a16="http://schemas.microsoft.com/office/drawing/2014/main" id="{7AB4BDEE-3703-F86E-3539-F2485020C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880BB4C-6846-B328-44FD-A59072597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E0FBF-F769-4FEC-8741-B0D9ED09EC89}" type="slidenum">
              <a:rPr lang="es-MX" smtClean="0"/>
              <a:t>‹Nº›</a:t>
            </a:fld>
            <a:endParaRPr lang="es-MX"/>
          </a:p>
        </p:txBody>
      </p:sp>
    </p:spTree>
    <p:extLst>
      <p:ext uri="{BB962C8B-B14F-4D97-AF65-F5344CB8AC3E}">
        <p14:creationId xmlns:p14="http://schemas.microsoft.com/office/powerpoint/2010/main" val="35577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897004-A6F4-0546-147C-97D50D75D17A}"/>
              </a:ext>
            </a:extLst>
          </p:cNvPr>
          <p:cNvSpPr>
            <a:spLocks noGrp="1"/>
          </p:cNvSpPr>
          <p:nvPr>
            <p:ph type="ctrTitle"/>
          </p:nvPr>
        </p:nvSpPr>
        <p:spPr>
          <a:xfrm>
            <a:off x="838200" y="1254952"/>
            <a:ext cx="4324642" cy="2939655"/>
          </a:xfrm>
        </p:spPr>
        <p:txBody>
          <a:bodyPr>
            <a:normAutofit/>
          </a:bodyPr>
          <a:lstStyle/>
          <a:p>
            <a:r>
              <a:rPr lang="es-MX" sz="5400">
                <a:solidFill>
                  <a:schemeClr val="bg1"/>
                </a:solidFill>
              </a:rPr>
              <a:t>MEDICINA LEGAL</a:t>
            </a:r>
          </a:p>
        </p:txBody>
      </p:sp>
      <p:sp>
        <p:nvSpPr>
          <p:cNvPr id="3" name="Subtítulo 2">
            <a:extLst>
              <a:ext uri="{FF2B5EF4-FFF2-40B4-BE49-F238E27FC236}">
                <a16:creationId xmlns:a16="http://schemas.microsoft.com/office/drawing/2014/main" id="{3FB87E1C-003C-689D-5382-AE8B44534E2E}"/>
              </a:ext>
            </a:extLst>
          </p:cNvPr>
          <p:cNvSpPr>
            <a:spLocks noGrp="1"/>
          </p:cNvSpPr>
          <p:nvPr>
            <p:ph type="subTitle" idx="1"/>
          </p:nvPr>
        </p:nvSpPr>
        <p:spPr>
          <a:xfrm>
            <a:off x="838200" y="4286683"/>
            <a:ext cx="4324642" cy="1199392"/>
          </a:xfrm>
        </p:spPr>
        <p:txBody>
          <a:bodyPr>
            <a:normAutofit/>
          </a:bodyPr>
          <a:lstStyle/>
          <a:p>
            <a:r>
              <a:rPr lang="es-MX" sz="2000">
                <a:solidFill>
                  <a:schemeClr val="bg1"/>
                </a:solidFill>
              </a:rPr>
              <a:t>DESCRIPCION ANATOMICA</a:t>
            </a:r>
          </a:p>
        </p:txBody>
      </p:sp>
      <p:pic>
        <p:nvPicPr>
          <p:cNvPr id="4" name="Picture 2" descr="CACEP México - 1er. Cuatrimestre Licenciatura en Enfermería">
            <a:extLst>
              <a:ext uri="{FF2B5EF4-FFF2-40B4-BE49-F238E27FC236}">
                <a16:creationId xmlns:a16="http://schemas.microsoft.com/office/drawing/2014/main" id="{2EE59F21-099C-8E6A-0C0D-1CA5D9D1D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2429"/>
          <a:stretch/>
        </p:blipFill>
        <p:spPr bwMode="auto">
          <a:xfrm>
            <a:off x="5844680" y="619309"/>
            <a:ext cx="5428611" cy="421094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5" name="Freeform: Shape 2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Subtítulo 2">
            <a:extLst>
              <a:ext uri="{FF2B5EF4-FFF2-40B4-BE49-F238E27FC236}">
                <a16:creationId xmlns:a16="http://schemas.microsoft.com/office/drawing/2014/main" id="{F527692C-51BF-7CBA-2660-10049A01127D}"/>
              </a:ext>
            </a:extLst>
          </p:cNvPr>
          <p:cNvSpPr txBox="1">
            <a:spLocks/>
          </p:cNvSpPr>
          <p:nvPr/>
        </p:nvSpPr>
        <p:spPr>
          <a:xfrm>
            <a:off x="5600700" y="5016243"/>
            <a:ext cx="6525577" cy="165576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400" b="1" dirty="0">
                <a:solidFill>
                  <a:schemeClr val="bg2"/>
                </a:solidFill>
                <a:latin typeface="Amasis MT Pro" panose="02040504050005020304" pitchFamily="18" charset="0"/>
              </a:rPr>
              <a:t>PROFRA: MARIA DE LOS ANGELES VILLAVICENCIO PICHARDO</a:t>
            </a:r>
          </a:p>
          <a:p>
            <a:r>
              <a:rPr lang="es-MX" sz="2400" b="1" dirty="0">
                <a:solidFill>
                  <a:schemeClr val="bg2"/>
                </a:solidFill>
                <a:latin typeface="Amasis MT Pro" panose="02040504050005020304" pitchFamily="18" charset="0"/>
              </a:rPr>
              <a:t>2do Bimestre</a:t>
            </a:r>
          </a:p>
        </p:txBody>
      </p:sp>
    </p:spTree>
    <p:extLst>
      <p:ext uri="{BB962C8B-B14F-4D97-AF65-F5344CB8AC3E}">
        <p14:creationId xmlns:p14="http://schemas.microsoft.com/office/powerpoint/2010/main" val="12898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4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3" y="365125"/>
            <a:ext cx="10515600" cy="1325563"/>
          </a:xfrm>
        </p:spPr>
        <p:txBody>
          <a:bodyPr>
            <a:normAutofit/>
          </a:bodyPr>
          <a:lstStyle/>
          <a:p>
            <a:pPr algn="ctr"/>
            <a:r>
              <a:rPr lang="es-MX" b="1" dirty="0"/>
              <a:t>ACTIVIDAD DE EVALUACION</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743300" y="1566585"/>
            <a:ext cx="4614759" cy="4163337"/>
          </a:xfrm>
        </p:spPr>
        <p:txBody>
          <a:bodyPr>
            <a:normAutofit/>
          </a:bodyPr>
          <a:lstStyle/>
          <a:p>
            <a:pPr algn="just"/>
            <a:endParaRPr lang="es-MX" sz="2000" b="0" i="0" dirty="0">
              <a:solidFill>
                <a:srgbClr val="FFFFFF"/>
              </a:solidFill>
              <a:effectLst/>
              <a:latin typeface="Söhne"/>
            </a:endParaRPr>
          </a:p>
          <a:p>
            <a:pPr algn="just"/>
            <a:r>
              <a:rPr lang="es-MX" sz="2000" b="1" dirty="0"/>
              <a:t>ESCALA A EVALUAR:</a:t>
            </a:r>
          </a:p>
          <a:p>
            <a:pPr marL="0" indent="0" algn="just">
              <a:buNone/>
            </a:pPr>
            <a:r>
              <a:rPr lang="es-MX" sz="2000" b="1" dirty="0"/>
              <a:t>Lenguaje técnico y adecuado</a:t>
            </a:r>
          </a:p>
          <a:p>
            <a:pPr marL="0" indent="0" algn="just">
              <a:buNone/>
            </a:pPr>
            <a:r>
              <a:rPr lang="es-MX" sz="2000" b="1" dirty="0"/>
              <a:t>Excelente ortografía </a:t>
            </a:r>
          </a:p>
          <a:p>
            <a:pPr marL="0" indent="0" algn="just">
              <a:buNone/>
            </a:pPr>
            <a:r>
              <a:rPr lang="es-MX" sz="2000" b="1" dirty="0"/>
              <a:t>Redacción correcta, clara y en orden</a:t>
            </a:r>
          </a:p>
          <a:p>
            <a:pPr marL="0" indent="0" algn="just">
              <a:buNone/>
            </a:pPr>
            <a:r>
              <a:rPr lang="es-MX" sz="2000" b="1" dirty="0"/>
              <a:t>Presentación pulcra , clara y legible, y en formato adecuado a la plataforma. </a:t>
            </a:r>
          </a:p>
          <a:p>
            <a:pPr marL="0" indent="0" algn="just">
              <a:buNone/>
            </a:pPr>
            <a:endParaRPr lang="es-MX" sz="2000" b="1" dirty="0"/>
          </a:p>
          <a:p>
            <a:pPr marL="0" indent="0" algn="just">
              <a:buNone/>
            </a:pPr>
            <a:endParaRPr lang="es-MX" sz="2000"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1"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322895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3" y="365125"/>
            <a:ext cx="9945071" cy="1325563"/>
          </a:xfrm>
        </p:spPr>
        <p:txBody>
          <a:bodyPr>
            <a:normAutofit/>
          </a:bodyPr>
          <a:lstStyle/>
          <a:p>
            <a:pPr algn="ctr"/>
            <a:r>
              <a:rPr lang="es-MX" b="1" dirty="0"/>
              <a:t>ACERCA DE LAS IMÁGENES PRESENTADAS EN LOS DOCUMENTOS EN PLATAFORMA</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361167" y="2032636"/>
            <a:ext cx="6185820" cy="4460239"/>
          </a:xfrm>
        </p:spPr>
        <p:txBody>
          <a:bodyPr>
            <a:normAutofit/>
          </a:bodyPr>
          <a:lstStyle/>
          <a:p>
            <a:pPr algn="just"/>
            <a:endParaRPr lang="es-MX" sz="2000" b="1" i="0" dirty="0">
              <a:effectLst/>
              <a:latin typeface="Söhne"/>
            </a:endParaRPr>
          </a:p>
          <a:p>
            <a:pPr marL="0" indent="0" algn="just">
              <a:buNone/>
            </a:pPr>
            <a:r>
              <a:rPr lang="es-MX" sz="1800" b="1" dirty="0"/>
              <a:t>SE DEBERÁ DE ENTREGAR EL TRABAJO ILUSTRADO CON TOMAS FOTOGRÁFICAS LAS CUALES DEBERÁN DE TENER LOS SIGUIENTES REQUISITOS.</a:t>
            </a:r>
          </a:p>
          <a:p>
            <a:pPr marL="0" indent="0" algn="just">
              <a:buNone/>
            </a:pPr>
            <a:r>
              <a:rPr lang="es-MX" sz="1800" b="1" dirty="0"/>
              <a:t>- TAMAÑO DE 10X15 CM.</a:t>
            </a:r>
          </a:p>
          <a:p>
            <a:pPr marL="0" indent="0" algn="just">
              <a:buNone/>
            </a:pPr>
            <a:r>
              <a:rPr lang="es-MX" sz="1800" b="1" dirty="0"/>
              <a:t>- BAJADAS DIRECTAMENTE DEL EQUIPO O DISPOSITIVO DEL QUE FUERON TOMADAS.</a:t>
            </a:r>
          </a:p>
          <a:p>
            <a:pPr marL="0" indent="0" algn="just">
              <a:buNone/>
            </a:pPr>
            <a:r>
              <a:rPr lang="es-MX" sz="1800" b="1" dirty="0"/>
              <a:t>- NO IMÁGENES DE WHATSAPP PARA NO RESTAR CALIDAD.</a:t>
            </a:r>
          </a:p>
          <a:p>
            <a:pPr marL="0" indent="0" algn="just">
              <a:buNone/>
            </a:pPr>
            <a:r>
              <a:rPr lang="es-MX" sz="1800" b="1" dirty="0"/>
              <a:t>- ADEMÁS LAS FOTOGRAFÍAS DEBERÁN DE CONTAR  CON LOS REQUISITOS TÉCNICOS DE NITIDEZ, ENCUADRE E ILUMINACIÓN</a:t>
            </a:r>
          </a:p>
          <a:p>
            <a:pPr marL="0" indent="0" algn="just">
              <a:buNone/>
            </a:pPr>
            <a:r>
              <a:rPr lang="es-MX" sz="1800" b="1" dirty="0"/>
              <a:t>. EN CASO DE SER REQUERIDA LA IMAGEN DE LOS TRABAJOS ESCOLARES O EVALIACIONES EN CUARTILLAS, DEBERA DE SER ESCANEADO EL DOCUMENTO Y SUBIDO A PLATAFORMA EN UN SOLO ARCHIVO,</a:t>
            </a:r>
          </a:p>
          <a:p>
            <a:pPr marL="0" indent="0" algn="just">
              <a:buNone/>
            </a:pPr>
            <a:endParaRPr lang="es-MX" sz="2000"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1" b="-1"/>
          <a:stretch/>
        </p:blipFill>
        <p:spPr bwMode="auto">
          <a:xfrm>
            <a:off x="6908134" y="181209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0"/>
            <a:ext cx="1253760" cy="937673"/>
          </a:xfrm>
          <a:prstGeom prst="rect">
            <a:avLst/>
          </a:prstGeom>
        </p:spPr>
      </p:pic>
      <p:sp>
        <p:nvSpPr>
          <p:cNvPr id="6" name="CuadroTexto 5">
            <a:extLst>
              <a:ext uri="{FF2B5EF4-FFF2-40B4-BE49-F238E27FC236}">
                <a16:creationId xmlns:a16="http://schemas.microsoft.com/office/drawing/2014/main" id="{13132938-CFC4-EB0B-7502-1DB7A771962F}"/>
              </a:ext>
            </a:extLst>
          </p:cNvPr>
          <p:cNvSpPr txBox="1"/>
          <p:nvPr/>
        </p:nvSpPr>
        <p:spPr>
          <a:xfrm>
            <a:off x="7688626" y="5874336"/>
            <a:ext cx="4053840" cy="707886"/>
          </a:xfrm>
          <a:prstGeom prst="rect">
            <a:avLst/>
          </a:prstGeom>
          <a:noFill/>
        </p:spPr>
        <p:txBody>
          <a:bodyPr wrap="square" rtlCol="0">
            <a:spAutoFit/>
          </a:bodyPr>
          <a:lstStyle/>
          <a:p>
            <a:pPr algn="ctr"/>
            <a:r>
              <a:rPr lang="es-MX" sz="4000" b="1" dirty="0">
                <a:solidFill>
                  <a:schemeClr val="bg2"/>
                </a:solidFill>
              </a:rPr>
              <a:t>GRACIAS</a:t>
            </a:r>
          </a:p>
        </p:txBody>
      </p:sp>
    </p:spTree>
    <p:extLst>
      <p:ext uri="{BB962C8B-B14F-4D97-AF65-F5344CB8AC3E}">
        <p14:creationId xmlns:p14="http://schemas.microsoft.com/office/powerpoint/2010/main" val="74639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CBC5AD-868B-BB02-CB36-0E61EF12AD29}"/>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A4E1A843-43B3-27F0-B61C-2CC00DC9F9DD}"/>
              </a:ext>
            </a:extLst>
          </p:cNvPr>
          <p:cNvSpPr>
            <a:spLocks noGrp="1"/>
          </p:cNvSpPr>
          <p:nvPr>
            <p:ph type="title"/>
          </p:nvPr>
        </p:nvSpPr>
        <p:spPr>
          <a:xfrm>
            <a:off x="2386564" y="19399"/>
            <a:ext cx="10506456" cy="937674"/>
          </a:xfrm>
        </p:spPr>
        <p:txBody>
          <a:bodyPr anchor="b">
            <a:normAutofit/>
          </a:bodyPr>
          <a:lstStyle/>
          <a:p>
            <a:r>
              <a:rPr lang="es-MX" sz="5000" b="1" i="0" dirty="0">
                <a:solidFill>
                  <a:schemeClr val="bg1"/>
                </a:solidFill>
                <a:effectLst/>
                <a:latin typeface="Söhne"/>
              </a:rPr>
              <a:t>Sistemas del Cuerpo</a:t>
            </a:r>
            <a:endParaRPr lang="es-MX" sz="5000" dirty="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B8779F57-423C-1185-3F6E-23180612B6BD}"/>
              </a:ext>
            </a:extLst>
          </p:cNvPr>
          <p:cNvSpPr>
            <a:spLocks noGrp="1"/>
          </p:cNvSpPr>
          <p:nvPr>
            <p:ph idx="1"/>
          </p:nvPr>
        </p:nvSpPr>
        <p:spPr>
          <a:xfrm>
            <a:off x="841248" y="3920830"/>
            <a:ext cx="10506456" cy="2251370"/>
          </a:xfrm>
        </p:spPr>
        <p:txBody>
          <a:bodyPr>
            <a:normAutofit lnSpcReduction="10000"/>
          </a:bodyPr>
          <a:lstStyle/>
          <a:p>
            <a:pPr algn="just"/>
            <a:r>
              <a:rPr lang="es-MX" sz="2000" b="0" i="0" dirty="0">
                <a:solidFill>
                  <a:schemeClr val="bg1"/>
                </a:solidFill>
                <a:effectLst/>
                <a:latin typeface="Söhne"/>
              </a:rPr>
              <a:t>Los sistemas del cuerpo humano son conjuntos de órganos y tejidos que trabajan juntos para realizar funciones específicas. Ejemplos incluyen el sistema nervioso, responsable de la transmisión de señales; el sistema circulatorio, encargado del transporte de sangre; y el sistema muscular, que facilita el movimiento del cuerpo.</a:t>
            </a:r>
          </a:p>
          <a:p>
            <a:pPr algn="just"/>
            <a:r>
              <a:rPr lang="es-MX" sz="2000" b="0" i="0" dirty="0">
                <a:solidFill>
                  <a:schemeClr val="bg1"/>
                </a:solidFill>
                <a:effectLst/>
                <a:latin typeface="Söhne"/>
              </a:rPr>
              <a:t>Cada sistema tiene roles especializados, y su interconexión permite que el cuerpo funcione como una unidad coordinada. La anatomía y la fisiología de estos sistemas son estudiadas para comprender cómo operan individualmente y cómo se relacionan entre sí para mantener la homeostasis.</a:t>
            </a:r>
          </a:p>
          <a:p>
            <a:endParaRPr lang="es-MX" sz="2000" dirty="0">
              <a:solidFill>
                <a:schemeClr val="bg1"/>
              </a:solidFill>
            </a:endParaRPr>
          </a:p>
        </p:txBody>
      </p:sp>
      <p:pic>
        <p:nvPicPr>
          <p:cNvPr id="4" name="Imagen 3">
            <a:extLst>
              <a:ext uri="{FF2B5EF4-FFF2-40B4-BE49-F238E27FC236}">
                <a16:creationId xmlns:a16="http://schemas.microsoft.com/office/drawing/2014/main" id="{ADAB685A-181F-2515-2D17-96590E6541CF}"/>
              </a:ext>
            </a:extLst>
          </p:cNvPr>
          <p:cNvPicPr>
            <a:picLocks noChangeAspect="1"/>
          </p:cNvPicPr>
          <p:nvPr/>
        </p:nvPicPr>
        <p:blipFill>
          <a:blip r:embed="rId3"/>
          <a:stretch>
            <a:fillRect/>
          </a:stretch>
        </p:blipFill>
        <p:spPr>
          <a:xfrm>
            <a:off x="10786462" y="0"/>
            <a:ext cx="1253760" cy="937673"/>
          </a:xfrm>
          <a:prstGeom prst="rect">
            <a:avLst/>
          </a:prstGeom>
        </p:spPr>
      </p:pic>
      <p:pic>
        <p:nvPicPr>
          <p:cNvPr id="6146" name="Picture 2" descr="sistemas del cuerpo humano">
            <a:extLst>
              <a:ext uri="{FF2B5EF4-FFF2-40B4-BE49-F238E27FC236}">
                <a16:creationId xmlns:a16="http://schemas.microsoft.com/office/drawing/2014/main" id="{234FA803-4DC4-2CC9-5446-4867C2603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048" y="937673"/>
            <a:ext cx="5948855" cy="226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3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387157-8354-6E93-F2FC-FE18FD105720}"/>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B0F3EED4-F093-A33A-0A04-83E0BEC438F4}"/>
              </a:ext>
            </a:extLst>
          </p:cNvPr>
          <p:cNvSpPr>
            <a:spLocks noGrp="1"/>
          </p:cNvSpPr>
          <p:nvPr>
            <p:ph type="title"/>
          </p:nvPr>
        </p:nvSpPr>
        <p:spPr>
          <a:xfrm>
            <a:off x="4895089" y="214097"/>
            <a:ext cx="3060191" cy="937673"/>
          </a:xfrm>
        </p:spPr>
        <p:txBody>
          <a:bodyPr anchor="b">
            <a:normAutofit/>
          </a:bodyPr>
          <a:lstStyle/>
          <a:p>
            <a:r>
              <a:rPr lang="es-MX" sz="5000" b="1" i="0" dirty="0">
                <a:solidFill>
                  <a:schemeClr val="bg1"/>
                </a:solidFill>
                <a:effectLst/>
                <a:latin typeface="Söhne"/>
              </a:rPr>
              <a:t>Órganos</a:t>
            </a:r>
            <a:endParaRPr lang="es-MX" sz="5000" dirty="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468F63AE-CB11-23EA-3609-C4E1ED34A215}"/>
              </a:ext>
            </a:extLst>
          </p:cNvPr>
          <p:cNvSpPr>
            <a:spLocks noGrp="1"/>
          </p:cNvSpPr>
          <p:nvPr>
            <p:ph idx="1"/>
          </p:nvPr>
        </p:nvSpPr>
        <p:spPr>
          <a:xfrm>
            <a:off x="911858" y="1777443"/>
            <a:ext cx="5417312" cy="2670048"/>
          </a:xfrm>
        </p:spPr>
        <p:txBody>
          <a:bodyPr>
            <a:normAutofit fontScale="92500" lnSpcReduction="20000"/>
          </a:bodyPr>
          <a:lstStyle/>
          <a:p>
            <a:pPr algn="just"/>
            <a:r>
              <a:rPr lang="es-MX" sz="2000" b="0" i="0" dirty="0">
                <a:solidFill>
                  <a:schemeClr val="bg1"/>
                </a:solidFill>
                <a:effectLst/>
                <a:latin typeface="Söhne"/>
              </a:rPr>
              <a:t>Los órganos son estructuras formadas por diferentes tipos de tejidos que trabajan juntos para llevar a cabo funciones específicas. Por ejemplo, el corazón, un órgano muscular, impulsa la sangre a través del sistema circulatorio, mientras que los pulmones, órganos respiratorios, facilitan el intercambio de gases.</a:t>
            </a:r>
          </a:p>
          <a:p>
            <a:pPr algn="just"/>
            <a:r>
              <a:rPr lang="es-MX" sz="2000" b="0" i="0" dirty="0">
                <a:solidFill>
                  <a:schemeClr val="bg1"/>
                </a:solidFill>
                <a:effectLst/>
                <a:latin typeface="Söhne"/>
              </a:rPr>
              <a:t>La identificación y comprensión de la función de los órganos son esenciales para el diagnóstico y tratamiento de enfermedades. Las interacciones entre órganos son clave para el mantenimiento de la salud general del organismo.</a:t>
            </a:r>
          </a:p>
          <a:p>
            <a:endParaRPr lang="es-MX" sz="2000" dirty="0">
              <a:solidFill>
                <a:schemeClr val="bg1"/>
              </a:solidFill>
            </a:endParaRPr>
          </a:p>
        </p:txBody>
      </p:sp>
      <p:pic>
        <p:nvPicPr>
          <p:cNvPr id="7" name="Imagen 6">
            <a:extLst>
              <a:ext uri="{FF2B5EF4-FFF2-40B4-BE49-F238E27FC236}">
                <a16:creationId xmlns:a16="http://schemas.microsoft.com/office/drawing/2014/main" id="{11A9DF94-74B6-0FB0-633C-33EE914254D3}"/>
              </a:ext>
            </a:extLst>
          </p:cNvPr>
          <p:cNvPicPr>
            <a:picLocks noChangeAspect="1"/>
          </p:cNvPicPr>
          <p:nvPr/>
        </p:nvPicPr>
        <p:blipFill>
          <a:blip r:embed="rId3"/>
          <a:stretch>
            <a:fillRect/>
          </a:stretch>
        </p:blipFill>
        <p:spPr>
          <a:xfrm>
            <a:off x="10786462" y="0"/>
            <a:ext cx="1253760" cy="937673"/>
          </a:xfrm>
          <a:prstGeom prst="rect">
            <a:avLst/>
          </a:prstGeom>
        </p:spPr>
      </p:pic>
      <p:pic>
        <p:nvPicPr>
          <p:cNvPr id="4098" name="Picture 2" descr="Órganos del cuerpo humano: cuáles son y principales funciones - Tua Saúde">
            <a:extLst>
              <a:ext uri="{FF2B5EF4-FFF2-40B4-BE49-F238E27FC236}">
                <a16:creationId xmlns:a16="http://schemas.microsoft.com/office/drawing/2014/main" id="{D6D83FA3-A5AC-820C-C169-76867AE19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279" y="1563346"/>
            <a:ext cx="4642611"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312647C1-1B81-51F6-8883-60F7BE449E86}"/>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8CB00F18-4C06-F153-1BBE-39626B1E23BC}"/>
              </a:ext>
            </a:extLst>
          </p:cNvPr>
          <p:cNvSpPr>
            <a:spLocks noGrp="1"/>
          </p:cNvSpPr>
          <p:nvPr>
            <p:ph type="title"/>
          </p:nvPr>
        </p:nvSpPr>
        <p:spPr>
          <a:xfrm>
            <a:off x="841249" y="941832"/>
            <a:ext cx="10506456" cy="2057400"/>
          </a:xfrm>
        </p:spPr>
        <p:txBody>
          <a:bodyPr anchor="b">
            <a:normAutofit/>
          </a:bodyPr>
          <a:lstStyle/>
          <a:p>
            <a:r>
              <a:rPr lang="es-MX" sz="5000" b="1" i="0">
                <a:solidFill>
                  <a:schemeClr val="bg1"/>
                </a:solidFill>
                <a:effectLst/>
                <a:latin typeface="Söhne"/>
              </a:rPr>
              <a:t>Tejidos</a:t>
            </a:r>
            <a:endParaRPr lang="es-MX" sz="5000">
              <a:solidFill>
                <a:schemeClr val="bg1"/>
              </a:solidFill>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660AA39C-627B-F0B8-898D-B83BA28EF286}"/>
              </a:ext>
            </a:extLst>
          </p:cNvPr>
          <p:cNvSpPr>
            <a:spLocks noGrp="1"/>
          </p:cNvSpPr>
          <p:nvPr>
            <p:ph idx="1"/>
          </p:nvPr>
        </p:nvSpPr>
        <p:spPr>
          <a:xfrm>
            <a:off x="841248" y="3502152"/>
            <a:ext cx="10506456" cy="2670048"/>
          </a:xfrm>
        </p:spPr>
        <p:txBody>
          <a:bodyPr>
            <a:normAutofit/>
          </a:bodyPr>
          <a:lstStyle/>
          <a:p>
            <a:pPr algn="just"/>
            <a:r>
              <a:rPr lang="es-MX" sz="2000" b="0" i="0" dirty="0">
                <a:solidFill>
                  <a:schemeClr val="bg1"/>
                </a:solidFill>
                <a:effectLst/>
                <a:latin typeface="Söhne"/>
              </a:rPr>
              <a:t>Los tejidos son conjuntos de células especializadas que comparten una función común. Hay cuatro tipos principales de tejidos en el cuerpo humano: tejido epitelial (que cubre y protege), tejido conectivo (que proporciona soporte), tejido muscular (que permite el movimiento) y tejido nervioso (que transmite señales).</a:t>
            </a:r>
          </a:p>
          <a:p>
            <a:pPr algn="just"/>
            <a:r>
              <a:rPr lang="es-MX" sz="2000" b="0" i="0" dirty="0">
                <a:solidFill>
                  <a:schemeClr val="bg1"/>
                </a:solidFill>
                <a:effectLst/>
                <a:latin typeface="Söhne"/>
              </a:rPr>
              <a:t>Cada tipo de tejido desempeña un papel específico en el mantenimiento de la integridad y función del cuerpo. El estudio detallado de los tejidos es esencial para comprender cómo las células trabajan juntas para formar estructuras más grandes.</a:t>
            </a:r>
          </a:p>
          <a:p>
            <a:endParaRPr lang="es-MX" sz="2000" dirty="0">
              <a:solidFill>
                <a:schemeClr val="bg1"/>
              </a:solidFill>
            </a:endParaRPr>
          </a:p>
        </p:txBody>
      </p:sp>
      <p:pic>
        <p:nvPicPr>
          <p:cNvPr id="7" name="Imagen 6">
            <a:extLst>
              <a:ext uri="{FF2B5EF4-FFF2-40B4-BE49-F238E27FC236}">
                <a16:creationId xmlns:a16="http://schemas.microsoft.com/office/drawing/2014/main" id="{C0D7FB12-ADE7-2575-263E-A75FA95A7AE2}"/>
              </a:ext>
            </a:extLst>
          </p:cNvPr>
          <p:cNvPicPr>
            <a:picLocks noChangeAspect="1"/>
          </p:cNvPicPr>
          <p:nvPr/>
        </p:nvPicPr>
        <p:blipFill>
          <a:blip r:embed="rId3"/>
          <a:stretch>
            <a:fillRect/>
          </a:stretch>
        </p:blipFill>
        <p:spPr>
          <a:xfrm>
            <a:off x="10786462" y="0"/>
            <a:ext cx="1253760" cy="937673"/>
          </a:xfrm>
          <a:prstGeom prst="rect">
            <a:avLst/>
          </a:prstGeom>
        </p:spPr>
      </p:pic>
      <p:pic>
        <p:nvPicPr>
          <p:cNvPr id="5122" name="Picture 2" descr="tejidos del cuerpo">
            <a:extLst>
              <a:ext uri="{FF2B5EF4-FFF2-40B4-BE49-F238E27FC236}">
                <a16:creationId xmlns:a16="http://schemas.microsoft.com/office/drawing/2014/main" id="{AC8E7F6A-7859-D327-FDFC-D5C925CAC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864" y="227908"/>
            <a:ext cx="5541264" cy="277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7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289FB67-2361-AFD7-DEC1-6EC1E1900136}"/>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EB201E08-0833-3DE2-91CF-AA691ABA1E39}"/>
              </a:ext>
            </a:extLst>
          </p:cNvPr>
          <p:cNvSpPr>
            <a:spLocks noGrp="1"/>
          </p:cNvSpPr>
          <p:nvPr>
            <p:ph type="title"/>
          </p:nvPr>
        </p:nvSpPr>
        <p:spPr>
          <a:xfrm>
            <a:off x="2913888" y="236377"/>
            <a:ext cx="2293098" cy="1071220"/>
          </a:xfrm>
        </p:spPr>
        <p:txBody>
          <a:bodyPr anchor="b">
            <a:normAutofit/>
          </a:bodyPr>
          <a:lstStyle/>
          <a:p>
            <a:r>
              <a:rPr lang="es-MX" sz="5000" b="1" i="0" dirty="0">
                <a:solidFill>
                  <a:schemeClr val="bg1"/>
                </a:solidFill>
                <a:effectLst/>
                <a:latin typeface="Söhne"/>
              </a:rPr>
              <a:t>Células</a:t>
            </a:r>
            <a:endParaRPr lang="es-MX" sz="5000" dirty="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78DB3843-AD1D-D15C-416E-BCF2CEFBC1BE}"/>
              </a:ext>
            </a:extLst>
          </p:cNvPr>
          <p:cNvSpPr>
            <a:spLocks noGrp="1"/>
          </p:cNvSpPr>
          <p:nvPr>
            <p:ph idx="1"/>
          </p:nvPr>
        </p:nvSpPr>
        <p:spPr>
          <a:xfrm>
            <a:off x="542036" y="1571410"/>
            <a:ext cx="5185918" cy="4347465"/>
          </a:xfrm>
        </p:spPr>
        <p:txBody>
          <a:bodyPr>
            <a:normAutofit/>
          </a:bodyPr>
          <a:lstStyle/>
          <a:p>
            <a:pPr algn="just"/>
            <a:r>
              <a:rPr lang="es-MX" sz="2000" b="0" i="0" dirty="0">
                <a:solidFill>
                  <a:schemeClr val="bg1"/>
                </a:solidFill>
                <a:effectLst/>
                <a:latin typeface="Söhne"/>
              </a:rPr>
              <a:t>Las células son las unidades más pequeñas de vida y constituyen la estructura básica de los organismos. Cada tipo de célula tiene una función específica, como las células nerviosas que transmiten señales o las células musculares que permiten el movimiento.</a:t>
            </a:r>
          </a:p>
          <a:p>
            <a:pPr algn="just"/>
            <a:r>
              <a:rPr lang="es-MX" sz="2000" b="0" i="0" dirty="0">
                <a:solidFill>
                  <a:schemeClr val="bg1"/>
                </a:solidFill>
                <a:effectLst/>
                <a:latin typeface="Söhne"/>
              </a:rPr>
              <a:t>La biología celular se ocupa del estudio de las células, incluyendo su estructura, función y reproducción. Comprender la diversidad y la especialización celular es crucial para abordar enfermedades y mantener la salud.</a:t>
            </a:r>
          </a:p>
          <a:p>
            <a:endParaRPr lang="es-MX" sz="2000" dirty="0">
              <a:solidFill>
                <a:schemeClr val="bg1"/>
              </a:solidFill>
            </a:endParaRPr>
          </a:p>
        </p:txBody>
      </p:sp>
      <p:pic>
        <p:nvPicPr>
          <p:cNvPr id="5" name="Imagen 4">
            <a:extLst>
              <a:ext uri="{FF2B5EF4-FFF2-40B4-BE49-F238E27FC236}">
                <a16:creationId xmlns:a16="http://schemas.microsoft.com/office/drawing/2014/main" id="{8EB3232C-2A4C-5F52-15F3-5C0818BD771E}"/>
              </a:ext>
            </a:extLst>
          </p:cNvPr>
          <p:cNvPicPr>
            <a:picLocks noChangeAspect="1"/>
          </p:cNvPicPr>
          <p:nvPr/>
        </p:nvPicPr>
        <p:blipFill>
          <a:blip r:embed="rId3"/>
          <a:stretch>
            <a:fillRect/>
          </a:stretch>
        </p:blipFill>
        <p:spPr>
          <a:xfrm>
            <a:off x="10786462" y="0"/>
            <a:ext cx="1253760" cy="937673"/>
          </a:xfrm>
          <a:prstGeom prst="rect">
            <a:avLst/>
          </a:prstGeom>
        </p:spPr>
      </p:pic>
      <p:pic>
        <p:nvPicPr>
          <p:cNvPr id="1026" name="Picture 2" descr="Célula Humana y sus Partes - Areaciencias">
            <a:extLst>
              <a:ext uri="{FF2B5EF4-FFF2-40B4-BE49-F238E27FC236}">
                <a16:creationId xmlns:a16="http://schemas.microsoft.com/office/drawing/2014/main" id="{E8AF3FBB-2744-A622-7E67-76E5E95D5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316" y="1307597"/>
            <a:ext cx="561975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0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5D03DC8-4503-69B3-944D-D1420AA0BB9A}"/>
              </a:ext>
            </a:extLst>
          </p:cNvPr>
          <p:cNvPicPr>
            <a:picLocks noChangeAspect="1"/>
          </p:cNvPicPr>
          <p:nvPr/>
        </p:nvPicPr>
        <p:blipFill rotWithShape="1">
          <a:blip r:embed="rId2">
            <a:alphaModFix amt="40000"/>
          </a:blip>
          <a:srcRect/>
          <a:stretch/>
        </p:blipFill>
        <p:spPr>
          <a:xfrm>
            <a:off x="5538966" y="937677"/>
            <a:ext cx="5725714" cy="3220715"/>
          </a:xfrm>
          <a:prstGeom prst="rect">
            <a:avLst/>
          </a:prstGeom>
        </p:spPr>
      </p:pic>
      <p:sp>
        <p:nvSpPr>
          <p:cNvPr id="2" name="Título 1">
            <a:extLst>
              <a:ext uri="{FF2B5EF4-FFF2-40B4-BE49-F238E27FC236}">
                <a16:creationId xmlns:a16="http://schemas.microsoft.com/office/drawing/2014/main" id="{7378A8F9-CE13-BEA6-6073-5A60EFF8AD86}"/>
              </a:ext>
            </a:extLst>
          </p:cNvPr>
          <p:cNvSpPr>
            <a:spLocks noGrp="1"/>
          </p:cNvSpPr>
          <p:nvPr>
            <p:ph type="title"/>
          </p:nvPr>
        </p:nvSpPr>
        <p:spPr>
          <a:xfrm>
            <a:off x="841249" y="941832"/>
            <a:ext cx="5691631" cy="2057400"/>
          </a:xfrm>
        </p:spPr>
        <p:txBody>
          <a:bodyPr anchor="b">
            <a:normAutofit fontScale="90000"/>
          </a:bodyPr>
          <a:lstStyle/>
          <a:p>
            <a:r>
              <a:rPr lang="es-MX" sz="5000" b="1" i="0" dirty="0">
                <a:solidFill>
                  <a:schemeClr val="bg1"/>
                </a:solidFill>
                <a:effectLst/>
                <a:latin typeface="Söhne"/>
              </a:rPr>
              <a:t>Anatomía Macroscópica y Microscópica</a:t>
            </a:r>
            <a:endParaRPr lang="es-MX" sz="5000" dirty="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83F7B6B-2466-2EBC-BDC8-8D665B8BBDBB}"/>
              </a:ext>
            </a:extLst>
          </p:cNvPr>
          <p:cNvSpPr>
            <a:spLocks noGrp="1"/>
          </p:cNvSpPr>
          <p:nvPr>
            <p:ph idx="1"/>
          </p:nvPr>
        </p:nvSpPr>
        <p:spPr>
          <a:xfrm>
            <a:off x="841248" y="4014216"/>
            <a:ext cx="10423432" cy="2157984"/>
          </a:xfrm>
        </p:spPr>
        <p:txBody>
          <a:bodyPr>
            <a:normAutofit/>
          </a:bodyPr>
          <a:lstStyle/>
          <a:p>
            <a:pPr algn="just"/>
            <a:r>
              <a:rPr lang="es-MX" sz="2000" b="0" i="0" dirty="0">
                <a:solidFill>
                  <a:schemeClr val="bg1"/>
                </a:solidFill>
                <a:effectLst/>
                <a:latin typeface="Söhne"/>
              </a:rPr>
              <a:t>La anatomía macroscópica implica el estudio de las estructuras visibles a simple vista, como órganos y sistemas. En contraste, la anatomía microscópica se centra en estructuras que requieren el uso de un microscopio, como células y tejidos.</a:t>
            </a:r>
          </a:p>
          <a:p>
            <a:pPr algn="just"/>
            <a:r>
              <a:rPr lang="es-MX" sz="2000" b="0" i="0" dirty="0">
                <a:solidFill>
                  <a:schemeClr val="bg1"/>
                </a:solidFill>
                <a:effectLst/>
                <a:latin typeface="Söhne"/>
              </a:rPr>
              <a:t>Ambas perspectivas son complementarias y proporcionan una comprensión completa de la anatomía. La observación microscópica revela detalles celulares, mientras que la observación macroscópica destaca la disposición y la relación de los órganos.</a:t>
            </a:r>
          </a:p>
          <a:p>
            <a:endParaRPr lang="es-MX" sz="2000" dirty="0">
              <a:solidFill>
                <a:schemeClr val="bg1"/>
              </a:solidFill>
            </a:endParaRPr>
          </a:p>
        </p:txBody>
      </p:sp>
      <p:pic>
        <p:nvPicPr>
          <p:cNvPr id="5" name="Imagen 4">
            <a:extLst>
              <a:ext uri="{FF2B5EF4-FFF2-40B4-BE49-F238E27FC236}">
                <a16:creationId xmlns:a16="http://schemas.microsoft.com/office/drawing/2014/main" id="{4F1C8E99-7463-0385-D160-471FA1FE8A29}"/>
              </a:ext>
            </a:extLst>
          </p:cNvPr>
          <p:cNvPicPr>
            <a:picLocks noChangeAspect="1"/>
          </p:cNvPicPr>
          <p:nvPr/>
        </p:nvPicPr>
        <p:blipFill>
          <a:blip r:embed="rId3"/>
          <a:stretch>
            <a:fillRect/>
          </a:stretch>
        </p:blipFill>
        <p:spPr>
          <a:xfrm>
            <a:off x="10786462" y="0"/>
            <a:ext cx="1253760" cy="937673"/>
          </a:xfrm>
          <a:prstGeom prst="rect">
            <a:avLst/>
          </a:prstGeom>
        </p:spPr>
      </p:pic>
      <p:pic>
        <p:nvPicPr>
          <p:cNvPr id="2054" name="Picture 6" descr="Unidad didáctica 1: Introducción a la anatomía y fisiología - Licenciatura  en Enfermería y Obstetricia">
            <a:extLst>
              <a:ext uri="{FF2B5EF4-FFF2-40B4-BE49-F238E27FC236}">
                <a16:creationId xmlns:a16="http://schemas.microsoft.com/office/drawing/2014/main" id="{E43512F1-A76E-FD32-20DB-E84984796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76" y="390048"/>
            <a:ext cx="4045284" cy="260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E1E5142-1CED-6F4F-6AC0-4B0D5824ED36}"/>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54EF1D5A-87EA-8B86-1CA4-367C0E31CAC9}"/>
              </a:ext>
            </a:extLst>
          </p:cNvPr>
          <p:cNvSpPr>
            <a:spLocks noGrp="1"/>
          </p:cNvSpPr>
          <p:nvPr>
            <p:ph type="title"/>
          </p:nvPr>
        </p:nvSpPr>
        <p:spPr>
          <a:xfrm>
            <a:off x="841249" y="941832"/>
            <a:ext cx="10506456" cy="2057400"/>
          </a:xfrm>
        </p:spPr>
        <p:txBody>
          <a:bodyPr anchor="b">
            <a:normAutofit/>
          </a:bodyPr>
          <a:lstStyle/>
          <a:p>
            <a:r>
              <a:rPr lang="es-MX" sz="5000" b="1" i="0">
                <a:solidFill>
                  <a:schemeClr val="bg1"/>
                </a:solidFill>
                <a:effectLst/>
                <a:latin typeface="Söhne"/>
              </a:rPr>
              <a:t>Planos Anatómicos</a:t>
            </a:r>
            <a:endParaRPr lang="es-MX" sz="5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5838E31A-900E-A932-3087-F1090F54EE92}"/>
              </a:ext>
            </a:extLst>
          </p:cNvPr>
          <p:cNvSpPr>
            <a:spLocks noGrp="1"/>
          </p:cNvSpPr>
          <p:nvPr>
            <p:ph idx="1"/>
          </p:nvPr>
        </p:nvSpPr>
        <p:spPr>
          <a:xfrm>
            <a:off x="841248" y="3502152"/>
            <a:ext cx="10506456" cy="2670048"/>
          </a:xfrm>
        </p:spPr>
        <p:txBody>
          <a:bodyPr>
            <a:normAutofit/>
          </a:bodyPr>
          <a:lstStyle/>
          <a:p>
            <a:pPr algn="just"/>
            <a:r>
              <a:rPr lang="es-MX" sz="2000" b="0" i="0" dirty="0">
                <a:solidFill>
                  <a:schemeClr val="bg1"/>
                </a:solidFill>
                <a:effectLst/>
                <a:latin typeface="Söhne"/>
              </a:rPr>
              <a:t>Los planos anatómicos son "cortes" imaginarios que dividen el cuerpo para describir la posición y las relaciones entre estructuras. El plano sagital divide el cuerpo en mitades izquierda y derecha, el plano frontal lo divide en mitades anterior y posterior, y el plano transversal lo divide en mitades superior e inferior.</a:t>
            </a:r>
          </a:p>
          <a:p>
            <a:pPr algn="just"/>
            <a:r>
              <a:rPr lang="es-MX" sz="2000" b="0" i="0" dirty="0">
                <a:solidFill>
                  <a:schemeClr val="bg1"/>
                </a:solidFill>
                <a:effectLst/>
                <a:latin typeface="Söhne"/>
              </a:rPr>
              <a:t>Estos planos proporcionan un marco de referencia estandarizado para describir la ubicación de estructuras y son esenciales para la comunicación precisa en anatomía.</a:t>
            </a:r>
          </a:p>
          <a:p>
            <a:endParaRPr lang="es-MX" sz="2000" dirty="0">
              <a:solidFill>
                <a:schemeClr val="bg1"/>
              </a:solidFill>
            </a:endParaRPr>
          </a:p>
        </p:txBody>
      </p:sp>
      <p:pic>
        <p:nvPicPr>
          <p:cNvPr id="5" name="Imagen 4">
            <a:extLst>
              <a:ext uri="{FF2B5EF4-FFF2-40B4-BE49-F238E27FC236}">
                <a16:creationId xmlns:a16="http://schemas.microsoft.com/office/drawing/2014/main" id="{C36AC5EC-0006-AF49-C18B-E0201BBD6CFB}"/>
              </a:ext>
            </a:extLst>
          </p:cNvPr>
          <p:cNvPicPr>
            <a:picLocks noChangeAspect="1"/>
          </p:cNvPicPr>
          <p:nvPr/>
        </p:nvPicPr>
        <p:blipFill>
          <a:blip r:embed="rId3"/>
          <a:stretch>
            <a:fillRect/>
          </a:stretch>
        </p:blipFill>
        <p:spPr>
          <a:xfrm>
            <a:off x="10786462" y="0"/>
            <a:ext cx="1253760" cy="937673"/>
          </a:xfrm>
          <a:prstGeom prst="rect">
            <a:avLst/>
          </a:prstGeom>
        </p:spPr>
      </p:pic>
      <p:pic>
        <p:nvPicPr>
          <p:cNvPr id="3074" name="Picture 2" descr="Planimetría anatómica: planos, ejes, términos de orientación | Concepto de  anatomia, Plano sagital, Anatomía">
            <a:extLst>
              <a:ext uri="{FF2B5EF4-FFF2-40B4-BE49-F238E27FC236}">
                <a16:creationId xmlns:a16="http://schemas.microsoft.com/office/drawing/2014/main" id="{3C22C1B0-B498-9315-FECA-27FAA315A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036" y="101000"/>
            <a:ext cx="3711901" cy="315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5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F85279A-E39F-4412-950A-3CED19A0D860}"/>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0D7A61CC-E410-CBD3-B73C-7505B15F86E2}"/>
              </a:ext>
            </a:extLst>
          </p:cNvPr>
          <p:cNvSpPr>
            <a:spLocks noGrp="1"/>
          </p:cNvSpPr>
          <p:nvPr>
            <p:ph type="title"/>
          </p:nvPr>
        </p:nvSpPr>
        <p:spPr>
          <a:xfrm>
            <a:off x="841249" y="941832"/>
            <a:ext cx="10506456" cy="2057400"/>
          </a:xfrm>
        </p:spPr>
        <p:txBody>
          <a:bodyPr anchor="b">
            <a:normAutofit/>
          </a:bodyPr>
          <a:lstStyle/>
          <a:p>
            <a:r>
              <a:rPr lang="es-MX" sz="5000" b="1" i="0">
                <a:solidFill>
                  <a:schemeClr val="bg1"/>
                </a:solidFill>
                <a:effectLst/>
                <a:latin typeface="Söhne"/>
              </a:rPr>
              <a:t>Terminología Anatómica</a:t>
            </a:r>
            <a:endParaRPr lang="es-MX" sz="5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8F0F3F33-F128-3AA8-12FC-9D3AFC290F36}"/>
              </a:ext>
            </a:extLst>
          </p:cNvPr>
          <p:cNvSpPr>
            <a:spLocks noGrp="1"/>
          </p:cNvSpPr>
          <p:nvPr>
            <p:ph idx="1"/>
          </p:nvPr>
        </p:nvSpPr>
        <p:spPr>
          <a:xfrm>
            <a:off x="841248" y="3502152"/>
            <a:ext cx="10506456" cy="2670048"/>
          </a:xfrm>
        </p:spPr>
        <p:txBody>
          <a:bodyPr>
            <a:normAutofit/>
          </a:bodyPr>
          <a:lstStyle/>
          <a:p>
            <a:pPr algn="just"/>
            <a:r>
              <a:rPr lang="es-MX" sz="2000" b="0" i="0" dirty="0">
                <a:solidFill>
                  <a:schemeClr val="bg1"/>
                </a:solidFill>
                <a:effectLst/>
                <a:latin typeface="Söhne"/>
              </a:rPr>
              <a:t>La terminología anatómica establece un lenguaje común para describir la posición y relación de las estructuras en el cuerpo. Términos como "anterior" indican la parte delantera del cuerpo, "posterior" la parte trasera, "superior" arriba, "inferior" abajo, "medial" hacia el centro y "lateral" hacia los lados.</a:t>
            </a:r>
          </a:p>
          <a:p>
            <a:pPr algn="just"/>
            <a:r>
              <a:rPr lang="es-MX" sz="2000" b="0" i="0" dirty="0">
                <a:solidFill>
                  <a:schemeClr val="bg1"/>
                </a:solidFill>
                <a:effectLst/>
                <a:latin typeface="Söhne"/>
              </a:rPr>
              <a:t>Esta terminología permite una comunicación clara y un entendimiento preciso entre profesionales de la salud y científicos. La consistencia en el uso de estos términos es fundamental para evitar malentendidos en la descripción de la anatomía.</a:t>
            </a:r>
          </a:p>
          <a:p>
            <a:endParaRPr lang="es-MX" sz="2000" dirty="0">
              <a:solidFill>
                <a:schemeClr val="bg1"/>
              </a:solidFill>
            </a:endParaRPr>
          </a:p>
        </p:txBody>
      </p:sp>
      <p:pic>
        <p:nvPicPr>
          <p:cNvPr id="5" name="Imagen 4">
            <a:extLst>
              <a:ext uri="{FF2B5EF4-FFF2-40B4-BE49-F238E27FC236}">
                <a16:creationId xmlns:a16="http://schemas.microsoft.com/office/drawing/2014/main" id="{8A2C7F2A-2146-65CF-3673-CB21E8CF0EEA}"/>
              </a:ext>
            </a:extLst>
          </p:cNvPr>
          <p:cNvPicPr>
            <a:picLocks noChangeAspect="1"/>
          </p:cNvPicPr>
          <p:nvPr/>
        </p:nvPicPr>
        <p:blipFill>
          <a:blip r:embed="rId3"/>
          <a:stretch>
            <a:fillRect/>
          </a:stretch>
        </p:blipFill>
        <p:spPr>
          <a:xfrm>
            <a:off x="10876244" y="0"/>
            <a:ext cx="1253760" cy="937673"/>
          </a:xfrm>
          <a:prstGeom prst="rect">
            <a:avLst/>
          </a:prstGeom>
        </p:spPr>
      </p:pic>
    </p:spTree>
    <p:extLst>
      <p:ext uri="{BB962C8B-B14F-4D97-AF65-F5344CB8AC3E}">
        <p14:creationId xmlns:p14="http://schemas.microsoft.com/office/powerpoint/2010/main" val="271422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F85279A-E39F-4412-950A-3CED19A0D860}"/>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ítulo 1">
            <a:extLst>
              <a:ext uri="{FF2B5EF4-FFF2-40B4-BE49-F238E27FC236}">
                <a16:creationId xmlns:a16="http://schemas.microsoft.com/office/drawing/2014/main" id="{0D7A61CC-E410-CBD3-B73C-7505B15F86E2}"/>
              </a:ext>
            </a:extLst>
          </p:cNvPr>
          <p:cNvSpPr>
            <a:spLocks noGrp="1"/>
          </p:cNvSpPr>
          <p:nvPr>
            <p:ph type="title"/>
          </p:nvPr>
        </p:nvSpPr>
        <p:spPr>
          <a:xfrm>
            <a:off x="699009" y="109727"/>
            <a:ext cx="10506456" cy="827946"/>
          </a:xfrm>
        </p:spPr>
        <p:txBody>
          <a:bodyPr anchor="b">
            <a:normAutofit/>
          </a:bodyPr>
          <a:lstStyle/>
          <a:p>
            <a:pPr algn="ctr"/>
            <a:r>
              <a:rPr lang="es-MX" sz="5000" dirty="0">
                <a:solidFill>
                  <a:schemeClr val="bg1"/>
                </a:solidFill>
              </a:rPr>
              <a:t>ACTIVIDAD</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8F0F3F33-F128-3AA8-12FC-9D3AFC290F36}"/>
              </a:ext>
            </a:extLst>
          </p:cNvPr>
          <p:cNvSpPr>
            <a:spLocks noGrp="1"/>
          </p:cNvSpPr>
          <p:nvPr>
            <p:ph idx="1"/>
          </p:nvPr>
        </p:nvSpPr>
        <p:spPr>
          <a:xfrm>
            <a:off x="918972" y="1188159"/>
            <a:ext cx="10506456" cy="4481681"/>
          </a:xfrm>
        </p:spPr>
        <p:txBody>
          <a:bodyPr>
            <a:normAutofit/>
          </a:bodyPr>
          <a:lstStyle/>
          <a:p>
            <a:r>
              <a:rPr lang="es-MX" sz="2000" dirty="0">
                <a:solidFill>
                  <a:schemeClr val="bg1"/>
                </a:solidFill>
              </a:rPr>
              <a:t>Utiliza tu modelo anatómico y señala los planos anatómicos correspondientes a esta lección</a:t>
            </a:r>
          </a:p>
          <a:p>
            <a:pPr algn="just"/>
            <a:r>
              <a:rPr lang="es-MX" sz="2000" dirty="0">
                <a:solidFill>
                  <a:schemeClr val="bg1"/>
                </a:solidFill>
              </a:rPr>
              <a:t>Con lenguaje técnico describe una lesión por proyectil disparado por arma de fuego con dirección antero posterior en abdomen especificando el nombre de la región. En una posición decúbito lateral derecho. Utiliza la fijación fotográfica, para ello deberás de auxiliarte de alguna persona , señalando orificio de entrada y orificio de salida. La redacción debe de ser a mano con letra clara sin borraduras o tachaduras ni tampoco corrector, puedes realizarla en tu cuaderno, o en hoja blanca.</a:t>
            </a:r>
          </a:p>
          <a:p>
            <a:r>
              <a:rPr lang="es-MX" sz="2000" dirty="0">
                <a:solidFill>
                  <a:schemeClr val="bg1"/>
                </a:solidFill>
              </a:rPr>
              <a:t>La lesión debe de ir especificada y apoyada por cuatro anexos fotográficos con los requerimientos especificados.</a:t>
            </a:r>
          </a:p>
          <a:p>
            <a:r>
              <a:rPr lang="es-MX" sz="2000" dirty="0">
                <a:solidFill>
                  <a:schemeClr val="bg1"/>
                </a:solidFill>
              </a:rPr>
              <a:t>Toma como ejemplo de apoyo alguna referida en el material de apoyo anexado en plataforma correspondiente a esta clase “Mecánica de lesiones, </a:t>
            </a:r>
            <a:r>
              <a:rPr lang="es-MX" sz="2000">
                <a:solidFill>
                  <a:schemeClr val="bg1"/>
                </a:solidFill>
              </a:rPr>
              <a:t>Derechos humanos”</a:t>
            </a:r>
            <a:endParaRPr lang="es-MX" sz="2000" dirty="0">
              <a:solidFill>
                <a:schemeClr val="bg1"/>
              </a:solidFill>
            </a:endParaRPr>
          </a:p>
        </p:txBody>
      </p:sp>
      <p:pic>
        <p:nvPicPr>
          <p:cNvPr id="5" name="Imagen 4">
            <a:extLst>
              <a:ext uri="{FF2B5EF4-FFF2-40B4-BE49-F238E27FC236}">
                <a16:creationId xmlns:a16="http://schemas.microsoft.com/office/drawing/2014/main" id="{8A2C7F2A-2146-65CF-3673-CB21E8CF0EEA}"/>
              </a:ext>
            </a:extLst>
          </p:cNvPr>
          <p:cNvPicPr>
            <a:picLocks noChangeAspect="1"/>
          </p:cNvPicPr>
          <p:nvPr/>
        </p:nvPicPr>
        <p:blipFill>
          <a:blip r:embed="rId3"/>
          <a:stretch>
            <a:fillRect/>
          </a:stretch>
        </p:blipFill>
        <p:spPr>
          <a:xfrm>
            <a:off x="10876244" y="0"/>
            <a:ext cx="1253760" cy="937673"/>
          </a:xfrm>
          <a:prstGeom prst="rect">
            <a:avLst/>
          </a:prstGeom>
        </p:spPr>
      </p:pic>
    </p:spTree>
    <p:extLst>
      <p:ext uri="{BB962C8B-B14F-4D97-AF65-F5344CB8AC3E}">
        <p14:creationId xmlns:p14="http://schemas.microsoft.com/office/powerpoint/2010/main" val="42581531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934</Words>
  <Application>Microsoft Office PowerPoint</Application>
  <PresentationFormat>Panorámica</PresentationFormat>
  <Paragraphs>46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Amasis MT Pro</vt:lpstr>
      <vt:lpstr>Arial</vt:lpstr>
      <vt:lpstr>Calibri</vt:lpstr>
      <vt:lpstr>Calibri Light</vt:lpstr>
      <vt:lpstr>Söhne</vt:lpstr>
      <vt:lpstr>Tema de Office</vt:lpstr>
      <vt:lpstr>MEDICINA LEGAL</vt:lpstr>
      <vt:lpstr>Sistemas del Cuerpo</vt:lpstr>
      <vt:lpstr>Órganos</vt:lpstr>
      <vt:lpstr>Tejidos</vt:lpstr>
      <vt:lpstr>Células</vt:lpstr>
      <vt:lpstr>Anatomía Macroscópica y Microscópica</vt:lpstr>
      <vt:lpstr>Planos Anatómicos</vt:lpstr>
      <vt:lpstr>Terminología Anatómica</vt:lpstr>
      <vt:lpstr>ACTIVIDAD</vt:lpstr>
      <vt:lpstr>ACTIVIDAD DE EVALUACION</vt:lpstr>
      <vt:lpstr>ACERCA DE LAS IMÁGENES PRESENTADAS EN LOS DOCUMENTOS EN PLATAFORMA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LEGAL</dc:title>
  <dc:creator>Angeles Villavicencio</dc:creator>
  <cp:lastModifiedBy>Angeles Villavicencio</cp:lastModifiedBy>
  <cp:revision>5</cp:revision>
  <dcterms:created xsi:type="dcterms:W3CDTF">2023-11-27T06:41:08Z</dcterms:created>
  <dcterms:modified xsi:type="dcterms:W3CDTF">2023-11-28T20:38:59Z</dcterms:modified>
</cp:coreProperties>
</file>